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Lst>
  <p:sldSz cy="5143500" cx="9144000"/>
  <p:notesSz cx="6858000" cy="9144000"/>
  <p:embeddedFontLst>
    <p:embeddedFont>
      <p:font typeface="Anton"/>
      <p:regular r:id="rId84"/>
    </p:embeddedFont>
    <p:embeddedFont>
      <p:font typeface="Lato"/>
      <p:regular r:id="rId85"/>
      <p:bold r:id="rId86"/>
      <p:italic r:id="rId87"/>
      <p:boldItalic r:id="rId88"/>
    </p:embeddedFont>
    <p:embeddedFont>
      <p:font typeface="Lato Light"/>
      <p:regular r:id="rId89"/>
      <p:bold r:id="rId90"/>
      <p:italic r:id="rId91"/>
      <p:boldItalic r:id="rId92"/>
    </p:embeddedFont>
    <p:embeddedFont>
      <p:font typeface="Didact Gothic"/>
      <p:regular r:id="rId93"/>
    </p:embeddedFont>
    <p:embeddedFont>
      <p:font typeface="Helvetica Neue"/>
      <p:regular r:id="rId94"/>
      <p:bold r:id="rId95"/>
      <p:italic r:id="rId96"/>
      <p:boldItalic r:id="rId97"/>
    </p:embeddedFont>
    <p:embeddedFont>
      <p:font typeface="Helvetica Neue Light"/>
      <p:regular r:id="rId98"/>
      <p:bold r:id="rId99"/>
      <p:italic r:id="rId100"/>
      <p:boldItalic r:id="rId10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97DB35B-470B-424A-B3DF-A875013BDC80}">
  <a:tblStyle styleId="{E97DB35B-470B-424A-B3DF-A875013BDC80}"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1" Type="http://schemas.openxmlformats.org/officeDocument/2006/relationships/font" Target="fonts/HelveticaNeueLight-boldItalic.fntdata"/><Relationship Id="rId100" Type="http://schemas.openxmlformats.org/officeDocument/2006/relationships/font" Target="fonts/HelveticaNeueLigh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HelveticaNeue-bold.fntdata"/><Relationship Id="rId94" Type="http://schemas.openxmlformats.org/officeDocument/2006/relationships/font" Target="fonts/HelveticaNeue-regular.fntdata"/><Relationship Id="rId97" Type="http://schemas.openxmlformats.org/officeDocument/2006/relationships/font" Target="fonts/HelveticaNeue-boldItalic.fntdata"/><Relationship Id="rId96" Type="http://schemas.openxmlformats.org/officeDocument/2006/relationships/font" Target="fonts/HelveticaNeue-italic.fntdata"/><Relationship Id="rId11" Type="http://schemas.openxmlformats.org/officeDocument/2006/relationships/slide" Target="slides/slide5.xml"/><Relationship Id="rId99" Type="http://schemas.openxmlformats.org/officeDocument/2006/relationships/font" Target="fonts/HelveticaNeueLight-bold.fntdata"/><Relationship Id="rId10" Type="http://schemas.openxmlformats.org/officeDocument/2006/relationships/slide" Target="slides/slide4.xml"/><Relationship Id="rId98" Type="http://schemas.openxmlformats.org/officeDocument/2006/relationships/font" Target="fonts/HelveticaNeueLigh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LatoLight-italic.fntdata"/><Relationship Id="rId90" Type="http://schemas.openxmlformats.org/officeDocument/2006/relationships/font" Target="fonts/LatoLight-bold.fntdata"/><Relationship Id="rId93" Type="http://schemas.openxmlformats.org/officeDocument/2006/relationships/font" Target="fonts/DidactGothic-regular.fntdata"/><Relationship Id="rId92" Type="http://schemas.openxmlformats.org/officeDocument/2006/relationships/font" Target="fonts/LatoLight-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font" Target="fonts/Anton-regular.fntdata"/><Relationship Id="rId83" Type="http://schemas.openxmlformats.org/officeDocument/2006/relationships/slide" Target="slides/slide77.xml"/><Relationship Id="rId86" Type="http://schemas.openxmlformats.org/officeDocument/2006/relationships/font" Target="fonts/Lato-bold.fntdata"/><Relationship Id="rId85" Type="http://schemas.openxmlformats.org/officeDocument/2006/relationships/font" Target="fonts/Lato-regular.fntdata"/><Relationship Id="rId88" Type="http://schemas.openxmlformats.org/officeDocument/2006/relationships/font" Target="fonts/Lato-boldItalic.fntdata"/><Relationship Id="rId87" Type="http://schemas.openxmlformats.org/officeDocument/2006/relationships/font" Target="fonts/Lato-italic.fntdata"/><Relationship Id="rId89" Type="http://schemas.openxmlformats.org/officeDocument/2006/relationships/font" Target="fonts/LatoLight-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540fe3368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540fe33686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540fe3368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0" name="Google Shape;210;g540fe33686_0_1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3" name="Google Shape;22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9" name="Google Shape;23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5" name="Google Shape;25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3" name="Google Shape;2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9" name="Google Shape;27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540fe336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540fe33686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 name="Google Shape;29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540fe33686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540fe33686_0_2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b2e6a491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b2e6a4919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540fe3368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 name="Google Shape;315;g540fe33686_0_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540fe33686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8" name="Google Shape;328;g540fe33686_0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bb12cc2d8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bb12cc2d89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bb12cc2d8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2" name="Google Shape;342;gbb12cc2d89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bb12cc2d89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9" name="Google Shape;349;gbb12cc2d89_0_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540fe33686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540fe33686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b12cc2d8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4" name="Google Shape;354;gbb12cc2d89_0_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bb12cc2d8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bb12cc2d89_0_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bb12cc2d8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bb12cc2d89_0_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540fe33686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540fe33686_0_3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540fe33686_0_37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540fe33686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40fe3368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540fe33686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540fe3368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540fe33686_0_4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540fe3368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540fe33686_0_4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540fe33686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1" name="Google Shape;411;g540fe33686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cbcfc2ddd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bcbcfc2ddd_0_3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540fe3368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540fe33686_0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bcbcfc2ddd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4" name="Google Shape;424;gbcbcfc2ddd_0_3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bcbcfc2ddd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gbcbcfc2ddd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bcbcfc2ddd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gbcbcfc2ddd_0_3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cbcfc2dd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bcbcfc2ddd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bcbcfc2ddd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bcbcfc2ddd_0_40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cbcfc2ddd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bcbcfc2ddd_0_4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bcbcfc2ddd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bcbcfc2ddd_0_4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c851cbda5f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c851cbda5f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bcbcfc2ddd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1" name="Google Shape;531;gbcbcfc2ddd_0_4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cbcfc2ddd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bcbcfc2ddd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540fe33686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540fe33686_0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bcbcfc2ddd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bcbcfc2ddd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cbcfc2ddd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bcbcfc2ddd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bcbcfc2ddd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bcbcfc2ddd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bcbcfc2ddd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bcbcfc2ddd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bcbcfc2ddd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bcbcfc2ddd_0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cbcfc2dd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bcbcfc2dd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bcbcfc2ddd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gbcbcfc2ddd_0_5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cbcfc2ddd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cbcfc2ddd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cbcfc2ddd_0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cbcfc2ddd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bcbcfc2dd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bcbcfc2dd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40fe3368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540fe33686_0_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cbcfc2ddd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cbcfc2ddd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bcbcfc2ddd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bcbcfc2ddd_0_5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bcbcfc2ddd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3" name="Google Shape;633;gbcbcfc2ddd_0_5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bcbcfc2ddd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8" name="Google Shape;638;gbcbcfc2ddd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bcbcfc2dd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bcbcfc2dd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bcbcfc2ddd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bcbcfc2ddd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cbcfc2ddd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cbcfc2ddd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cbcfc2dd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cbcfc2dd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cbcfc2ddd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bcbcfc2ddd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cbcfc2ddd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bcbcfc2ddd_0_6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540fe33686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540fe33686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cbcfc2ddd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bcbcfc2ddd_0_6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bcbcfc2dd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5" name="Google Shape;695;gbcbcfc2ddd_0_6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Usar la clase correspondiente a la entrega intermedia del proyecto final.</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bcbcfc2ddd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3" name="Google Shape;703;gbcbcfc2ddd_0_6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Usar la clase correspondiente a la entrega intermedia del proyecto final</a:t>
            </a:r>
            <a:endParaRPr sz="12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cbcfc2ddd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bcbcfc2ddd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cbcfc2dd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bcbcfc2ddd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bcbcfc2dd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bcbcfc2ddd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bcbcfc2dd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4" name="Google Shape;734;gbcbcfc2ddd_0_6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cbcfc2ddd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bcbcfc2ddd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b153ca89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b153ca89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c851cbda5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c851cbda5f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73.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hyperlink" Target="https://plataforma.coderhouse.com/video-tutoriales" TargetMode="External"/><Relationship Id="rId5"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21.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3.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3.png"/><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1.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2.png"/><Relationship Id="rId4" Type="http://schemas.openxmlformats.org/officeDocument/2006/relationships/hyperlink" Target="https://plataforma.coderhouse.com/video-tutoriales" TargetMode="External"/><Relationship Id="rId5"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6.png"/><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36.pn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45.png"/><Relationship Id="rId4" Type="http://schemas.openxmlformats.org/officeDocument/2006/relationships/image" Target="../media/image38.png"/><Relationship Id="rId5" Type="http://schemas.openxmlformats.org/officeDocument/2006/relationships/image" Target="../media/image40.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drive.google.com/file/d/1_MNmlDP9B64uRnZ4NVs_7vO88oYo7Mpo/view?usp=sharing" TargetMode="External"/><Relationship Id="rId4" Type="http://schemas.openxmlformats.org/officeDocument/2006/relationships/image" Target="../media/image20.png"/><Relationship Id="rId5" Type="http://schemas.openxmlformats.org/officeDocument/2006/relationships/image" Target="../media/image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46.png"/><Relationship Id="rId4"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6.png"/><Relationship Id="rId4"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6.png"/><Relationship Id="rId4" Type="http://schemas.openxmlformats.org/officeDocument/2006/relationships/image" Target="../media/image5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70.png"/><Relationship Id="rId4"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6.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hyperlink" Target="https://jsonplaceholder.typicode.com/posts" TargetMode="Externa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hyperlink" Target="https://jsonplaceholder.typicode.com/posts" TargetMode="External"/><Relationship Id="rId4" Type="http://schemas.openxmlformats.org/officeDocument/2006/relationships/image" Target="../media/image4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57.png"/><Relationship Id="rId4" Type="http://schemas.openxmlformats.org/officeDocument/2006/relationships/image" Target="../media/image5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46.png"/><Relationship Id="rId4" Type="http://schemas.openxmlformats.org/officeDocument/2006/relationships/image" Target="../media/image6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6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26.png"/><Relationship Id="rId4"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hyperlink" Target="https://jsonplaceholder.typicode.com/" TargetMode="External"/><Relationship Id="rId4" Type="http://schemas.openxmlformats.org/officeDocument/2006/relationships/hyperlink" Target="https://hp-api.herokuapp.com/" TargetMode="External"/><Relationship Id="rId5" Type="http://schemas.openxmlformats.org/officeDocument/2006/relationships/image" Target="../media/image26.png"/><Relationship Id="rId6" Type="http://schemas.openxmlformats.org/officeDocument/2006/relationships/image" Target="../media/image6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26.png"/><Relationship Id="rId4" Type="http://schemas.openxmlformats.org/officeDocument/2006/relationships/image" Target="../media/image5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26.png"/><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2.png"/><Relationship Id="rId4" Type="http://schemas.openxmlformats.org/officeDocument/2006/relationships/image" Target="../media/image6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65.png"/><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developer.mozilla.org/es/docs/Web/Guide/AJAX/Primeros_Pasos" TargetMode="External"/><Relationship Id="rId10" Type="http://schemas.openxmlformats.org/officeDocument/2006/relationships/hyperlink" Target="https://www.notion.so/coderhouse/Repositorio-de-Contenidos-ba8d3057a1e34049944ee4ba3a575999" TargetMode="External"/><Relationship Id="rId9" Type="http://schemas.openxmlformats.org/officeDocument/2006/relationships/image" Target="../media/image72.png"/><Relationship Id="rId5" Type="http://schemas.openxmlformats.org/officeDocument/2006/relationships/hyperlink" Target="https://jsonplaceholder.typicode.com/" TargetMode="External"/><Relationship Id="rId6" Type="http://schemas.openxmlformats.org/officeDocument/2006/relationships/hyperlink" Target="https://marketplace.visualstudio.com/items?itemName=ritwickdey.LiveServer" TargetMode="External"/><Relationship Id="rId7" Type="http://schemas.openxmlformats.org/officeDocument/2006/relationships/image" Target="../media/image67.png"/><Relationship Id="rId8" Type="http://schemas.openxmlformats.org/officeDocument/2006/relationships/image" Target="../media/image6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6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62.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drive.google.com/file/d/1Ce_Ich3u8tH6CUa9ATUXNlqo7pJ5tQZd/view?usp=sharing" TargetMode="External"/><Relationship Id="rId4" Type="http://schemas.openxmlformats.org/officeDocument/2006/relationships/image" Target="../media/image20.png"/><Relationship Id="rId5"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EFECTOS Y ANIMACIONES </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nvSpPr>
        <p:spPr>
          <a:xfrm>
            <a:off x="4343875" y="1143136"/>
            <a:ext cx="4495200" cy="311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JQuery provee </a:t>
            </a:r>
            <a:r>
              <a:rPr lang="en-GB" sz="2000">
                <a:solidFill>
                  <a:schemeClr val="dk1"/>
                </a:solidFill>
                <a:highlight>
                  <a:srgbClr val="E0FF00"/>
                </a:highlight>
                <a:latin typeface="Helvetica Neue Light"/>
                <a:ea typeface="Helvetica Neue Light"/>
                <a:cs typeface="Helvetica Neue Light"/>
                <a:sym typeface="Helvetica Neue Light"/>
              </a:rPr>
              <a:t>métodos </a:t>
            </a: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para incorporar </a:t>
            </a:r>
            <a:r>
              <a:rPr lang="en-GB" sz="2000">
                <a:solidFill>
                  <a:schemeClr val="dk1"/>
                </a:solidFill>
                <a:highlight>
                  <a:srgbClr val="E0FF00"/>
                </a:highlight>
                <a:latin typeface="Helvetica Neue Light"/>
                <a:ea typeface="Helvetica Neue Light"/>
                <a:cs typeface="Helvetica Neue Light"/>
                <a:sym typeface="Helvetica Neue Light"/>
              </a:rPr>
              <a:t>efectos y animaciones</a:t>
            </a: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 a los elementos del DOM.</a:t>
            </a:r>
            <a:endParaRPr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El objetivo es combinar l</a:t>
            </a: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as </a:t>
            </a: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diferentes variantes entre sí para darle a una web o app dinamismo y movimiento.</a:t>
            </a:r>
            <a:endParaRPr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18" name="Google Shape;218;p35"/>
          <p:cNvSpPr txBox="1"/>
          <p:nvPr/>
        </p:nvSpPr>
        <p:spPr>
          <a:xfrm>
            <a:off x="4343869" y="427924"/>
            <a:ext cx="4819200" cy="540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i="1" lang="en-GB" sz="2800">
                <a:latin typeface="Anton"/>
                <a:ea typeface="Anton"/>
                <a:cs typeface="Anton"/>
                <a:sym typeface="Anton"/>
              </a:rPr>
              <a:t>ANIMACIONES CON JQUERY</a:t>
            </a:r>
            <a:endParaRPr b="0" i="1" sz="2800" u="none" cap="none" strike="noStrike">
              <a:solidFill>
                <a:srgbClr val="000000"/>
              </a:solidFill>
              <a:latin typeface="Anton"/>
              <a:ea typeface="Anton"/>
              <a:cs typeface="Anton"/>
              <a:sym typeface="Anton"/>
            </a:endParaRPr>
          </a:p>
        </p:txBody>
      </p:sp>
      <p:pic>
        <p:nvPicPr>
          <p:cNvPr id="219" name="Google Shape;219;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20" name="Google Shape;220;p35"/>
          <p:cNvPicPr preferRelativeResize="0"/>
          <p:nvPr/>
        </p:nvPicPr>
        <p:blipFill rotWithShape="1">
          <a:blip r:embed="rId4">
            <a:alphaModFix/>
          </a:blip>
          <a:srcRect b="0" l="0" r="0" t="0"/>
          <a:stretch/>
        </p:blipFill>
        <p:spPr>
          <a:xfrm>
            <a:off x="0" y="1143137"/>
            <a:ext cx="4095350" cy="27683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6"/>
          <p:cNvSpPr txBox="1"/>
          <p:nvPr/>
        </p:nvSpPr>
        <p:spPr>
          <a:xfrm>
            <a:off x="336875" y="859050"/>
            <a:ext cx="82893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El método</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show()</a:t>
            </a:r>
            <a:r>
              <a:rPr lang="en-GB" sz="2000">
                <a:solidFill>
                  <a:schemeClr val="dk1"/>
                </a:solidFill>
                <a:highlight>
                  <a:srgbClr val="E0FF00"/>
                </a:highlight>
                <a:latin typeface="Helvetica Neue Light"/>
                <a:ea typeface="Helvetica Neue Light"/>
                <a:cs typeface="Helvetica Neue Light"/>
                <a:sym typeface="Helvetica Neue Light"/>
              </a:rPr>
              <a:t>muestra un elemento del DOM. Suponiendo que se encuentre oculto mediante css</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display:none</a:t>
            </a:r>
            <a:r>
              <a:rPr b="0" i="0" lang="en-GB" sz="2000" u="none" cap="none" strike="noStrike">
                <a:solidFill>
                  <a:schemeClr val="dk1"/>
                </a:solidFill>
                <a:highlight>
                  <a:srgbClr val="E0FF00"/>
                </a:highlight>
                <a:latin typeface="Didact Gothic"/>
                <a:ea typeface="Didact Gothic"/>
                <a:cs typeface="Didact Gothic"/>
                <a:sym typeface="Didact Gothic"/>
              </a:rPr>
              <a:t>)</a:t>
            </a:r>
            <a:r>
              <a:rPr b="0" i="0" lang="en-GB" sz="2000" u="none" cap="none" strike="noStrike">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Helvetica Neue Light"/>
                <a:ea typeface="Helvetica Neue Light"/>
                <a:cs typeface="Helvetica Neue Light"/>
                <a:sym typeface="Helvetica Neue Light"/>
              </a:rPr>
              <a:t>al seleccionarlo con JQuery y ejecutar</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rgbClr val="FFFFFF"/>
                </a:highlight>
                <a:latin typeface="Courier New"/>
                <a:ea typeface="Courier New"/>
                <a:cs typeface="Courier New"/>
                <a:sym typeface="Courier New"/>
              </a:rPr>
              <a:t>show()</a:t>
            </a:r>
            <a:r>
              <a:rPr b="0" i="0" lang="en-GB" sz="2000" u="none" cap="none" strike="noStrike">
                <a:solidFill>
                  <a:schemeClr val="dk1"/>
                </a:solidFill>
                <a:highlight>
                  <a:srgbClr val="FFFFFF"/>
                </a:highlight>
                <a:latin typeface="Didact Gothic"/>
                <a:ea typeface="Didact Gothic"/>
                <a:cs typeface="Didact Gothic"/>
                <a:sym typeface="Didact Gothic"/>
              </a:rPr>
              <a:t>,</a:t>
            </a:r>
            <a:r>
              <a:rPr lang="en-GB" sz="2000">
                <a:solidFill>
                  <a:schemeClr val="dk1"/>
                </a:solidFill>
                <a:highlight>
                  <a:srgbClr val="FFFFFF"/>
                </a:highlight>
                <a:latin typeface="Helvetica Neue Light"/>
                <a:ea typeface="Helvetica Neue Light"/>
                <a:cs typeface="Helvetica Neue Light"/>
                <a:sym typeface="Helvetica Neue Light"/>
              </a:rPr>
              <a:t> el elemento aparecerá en la pantalla.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26" name="Google Shape;226;p36"/>
          <p:cNvSpPr txBox="1"/>
          <p:nvPr/>
        </p:nvSpPr>
        <p:spPr>
          <a:xfrm>
            <a:off x="1633575" y="1455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SHOW</a:t>
            </a:r>
            <a:endParaRPr b="0" i="1" sz="4500" u="none" cap="none" strike="noStrike">
              <a:solidFill>
                <a:srgbClr val="000000"/>
              </a:solidFill>
              <a:latin typeface="Anton"/>
              <a:ea typeface="Anton"/>
              <a:cs typeface="Anton"/>
              <a:sym typeface="Anton"/>
            </a:endParaRPr>
          </a:p>
        </p:txBody>
      </p:sp>
      <p:pic>
        <p:nvPicPr>
          <p:cNvPr id="227" name="Google Shape;227;p3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28" name="Google Shape;228;p36"/>
          <p:cNvSpPr txBox="1"/>
          <p:nvPr/>
        </p:nvSpPr>
        <p:spPr>
          <a:xfrm>
            <a:off x="172850" y="2346775"/>
            <a:ext cx="8936100" cy="1732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//Agregemos &lt;h3&gt; con jQuery ocultos con  style="display: none;"</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  style="display: none" &gt;¡Hola Coder1!&lt;/h3&gt;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  style="display: none" &gt;¡Hola Coder2!&lt;/h3&gt;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//Mostramos con show() todos los &lt;h3&gt;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show</a:t>
            </a:r>
            <a:r>
              <a:rPr lang="en-GB" sz="1450">
                <a:solidFill>
                  <a:srgbClr val="F8F8F2"/>
                </a:solidFill>
                <a:latin typeface="Courier New"/>
                <a:ea typeface="Courier New"/>
                <a:cs typeface="Courier New"/>
                <a:sym typeface="Courier New"/>
              </a:rPr>
              <a:t>();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7"/>
          <p:cNvSpPr txBox="1"/>
          <p:nvPr/>
        </p:nvSpPr>
        <p:spPr>
          <a:xfrm>
            <a:off x="650700" y="1295325"/>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El</a:t>
            </a: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 </a:t>
            </a:r>
            <a:r>
              <a:rPr lang="en-GB" sz="2000">
                <a:solidFill>
                  <a:schemeClr val="dk1"/>
                </a:solidFill>
                <a:highlight>
                  <a:srgbClr val="E0FF00"/>
                </a:highlight>
                <a:latin typeface="Helvetica Neue Light"/>
                <a:ea typeface="Helvetica Neue Light"/>
                <a:cs typeface="Helvetica Neue Light"/>
                <a:sym typeface="Helvetica Neue Light"/>
              </a:rPr>
              <a:t>método</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hide()</a:t>
            </a:r>
            <a:r>
              <a:rPr lang="en-GB" sz="2000">
                <a:solidFill>
                  <a:schemeClr val="dk1"/>
                </a:solidFill>
                <a:highlight>
                  <a:srgbClr val="E0FF00"/>
                </a:highlight>
                <a:latin typeface="Helvetica Neue Light"/>
                <a:ea typeface="Helvetica Neue Light"/>
                <a:cs typeface="Helvetica Neue Light"/>
                <a:sym typeface="Helvetica Neue Light"/>
              </a:rPr>
              <a:t>es la inversa a show. Suponiendo que se encuentre visible mediante css</a:t>
            </a:r>
            <a:r>
              <a:rPr lang="en-GB" sz="2000">
                <a:solidFill>
                  <a:schemeClr val="dk1"/>
                </a:solidFill>
                <a:highlight>
                  <a:srgbClr val="FFFFFF"/>
                </a:highlight>
                <a:latin typeface="Helvetica Neue Light"/>
                <a:ea typeface="Helvetica Neue Light"/>
                <a:cs typeface="Helvetica Neue Light"/>
                <a:sym typeface="Helvetica Neue Light"/>
              </a:rPr>
              <a:t>, al seleccionarlo con JQuery y ejecutar</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rgbClr val="FFFFFF"/>
                </a:highlight>
                <a:latin typeface="Courier New"/>
                <a:ea typeface="Courier New"/>
                <a:cs typeface="Courier New"/>
                <a:sym typeface="Courier New"/>
              </a:rPr>
              <a:t>hide()</a:t>
            </a:r>
            <a:r>
              <a:rPr lang="en-GB" sz="2000">
                <a:solidFill>
                  <a:schemeClr val="dk1"/>
                </a:solidFill>
                <a:highlight>
                  <a:srgbClr val="FFFFFF"/>
                </a:highlight>
                <a:latin typeface="Helvetica Neue Light"/>
                <a:ea typeface="Helvetica Neue Light"/>
                <a:cs typeface="Helvetica Neue Light"/>
                <a:sym typeface="Helvetica Neue Light"/>
              </a:rPr>
              <a:t>, el elemento desaparecerá de la pantalla.</a:t>
            </a:r>
            <a:endParaRPr b="0" i="0" sz="2000" u="none" cap="none" strike="noStrike">
              <a:solidFill>
                <a:schemeClr val="dk1"/>
              </a:solidFill>
              <a:highlight>
                <a:srgbClr val="FFFFFF"/>
              </a:highlight>
              <a:latin typeface="Didact Gothic"/>
              <a:ea typeface="Didact Gothic"/>
              <a:cs typeface="Didact Gothic"/>
              <a:sym typeface="Didact Gothic"/>
            </a:endParaRPr>
          </a:p>
        </p:txBody>
      </p:sp>
      <p:sp>
        <p:nvSpPr>
          <p:cNvPr id="234" name="Google Shape;234;p37"/>
          <p:cNvSpPr txBox="1"/>
          <p:nvPr/>
        </p:nvSpPr>
        <p:spPr>
          <a:xfrm>
            <a:off x="1671825" y="3062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HIDE</a:t>
            </a:r>
            <a:endParaRPr b="0" i="1" sz="4500" u="none" cap="none" strike="noStrike">
              <a:solidFill>
                <a:srgbClr val="000000"/>
              </a:solidFill>
              <a:latin typeface="Anton"/>
              <a:ea typeface="Anton"/>
              <a:cs typeface="Anton"/>
              <a:sym typeface="Anton"/>
            </a:endParaRPr>
          </a:p>
        </p:txBody>
      </p:sp>
      <p:pic>
        <p:nvPicPr>
          <p:cNvPr id="235" name="Google Shape;235;p3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36" name="Google Shape;236;p37"/>
          <p:cNvSpPr txBox="1"/>
          <p:nvPr/>
        </p:nvSpPr>
        <p:spPr>
          <a:xfrm>
            <a:off x="791025" y="2697750"/>
            <a:ext cx="7427700" cy="1718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Agregamos</a:t>
            </a:r>
            <a:r>
              <a:rPr lang="en-GB" sz="1450">
                <a:solidFill>
                  <a:srgbClr val="6272A4"/>
                </a:solidFill>
                <a:latin typeface="Courier New"/>
                <a:ea typeface="Courier New"/>
                <a:cs typeface="Courier New"/>
                <a:sym typeface="Courier New"/>
              </a:rPr>
              <a:t> &lt;h3&gt; con jQuery</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&lt;h3&gt;¡Hola Coder1!&lt;/h3&gt;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&lt;h3&gt;¡Hola Coder2!&lt;/h3&gt;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//Ocultamos con hide() todos los &lt;h3&gt;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hide</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8"/>
          <p:cNvSpPr txBox="1"/>
          <p:nvPr/>
        </p:nvSpPr>
        <p:spPr>
          <a:xfrm>
            <a:off x="650700" y="1157575"/>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El método</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fadeIn()</a:t>
            </a:r>
            <a:r>
              <a:rPr lang="en-GB" sz="2000">
                <a:solidFill>
                  <a:schemeClr val="dk1"/>
                </a:solidFill>
                <a:highlight>
                  <a:srgbClr val="E0FF00"/>
                </a:highlight>
                <a:latin typeface="Helvetica Neue Light"/>
                <a:ea typeface="Helvetica Neue Light"/>
                <a:cs typeface="Helvetica Neue Light"/>
                <a:sym typeface="Helvetica Neue Light"/>
              </a:rPr>
              <a:t>tiene el mismo fin que la función show, solo que en este caso, el elemento aparece con una transición</a:t>
            </a:r>
            <a:r>
              <a:rPr lang="en-GB" sz="2000">
                <a:solidFill>
                  <a:schemeClr val="dk1"/>
                </a:solidFill>
                <a:highlight>
                  <a:srgbClr val="FFFFFF"/>
                </a:highlight>
                <a:latin typeface="Helvetica Neue Light"/>
                <a:ea typeface="Helvetica Neue Light"/>
                <a:cs typeface="Helvetica Neue Light"/>
                <a:sym typeface="Helvetica Neue Light"/>
              </a:rPr>
              <a:t>. Es decir, que al llamar fedeIn el elemento empieza a aparecer de forma gradual, hasta  que </a:t>
            </a:r>
            <a:r>
              <a:rPr lang="en-GB" sz="2000">
                <a:solidFill>
                  <a:schemeClr val="dk1"/>
                </a:solidFill>
                <a:highlight>
                  <a:srgbClr val="FFFFFF"/>
                </a:highlight>
                <a:latin typeface="Helvetica Neue Light"/>
                <a:ea typeface="Helvetica Neue Light"/>
                <a:cs typeface="Helvetica Neue Light"/>
                <a:sym typeface="Helvetica Neue Light"/>
              </a:rPr>
              <a:t>esté</a:t>
            </a:r>
            <a:r>
              <a:rPr lang="en-GB" sz="2000">
                <a:solidFill>
                  <a:schemeClr val="dk1"/>
                </a:solidFill>
                <a:highlight>
                  <a:srgbClr val="FFFFFF"/>
                </a:highlight>
                <a:latin typeface="Helvetica Neue Light"/>
                <a:ea typeface="Helvetica Neue Light"/>
                <a:cs typeface="Helvetica Neue Light"/>
                <a:sym typeface="Helvetica Neue Light"/>
              </a:rPr>
              <a:t> completamente visible.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42" name="Google Shape;242;p38"/>
          <p:cNvSpPr txBox="1"/>
          <p:nvPr/>
        </p:nvSpPr>
        <p:spPr>
          <a:xfrm>
            <a:off x="1687150" y="26794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FADE IN</a:t>
            </a:r>
            <a:endParaRPr b="0" i="1" sz="4500" u="none" cap="none" strike="noStrike">
              <a:solidFill>
                <a:srgbClr val="000000"/>
              </a:solidFill>
              <a:latin typeface="Anton"/>
              <a:ea typeface="Anton"/>
              <a:cs typeface="Anton"/>
              <a:sym typeface="Anton"/>
            </a:endParaRPr>
          </a:p>
        </p:txBody>
      </p:sp>
      <p:pic>
        <p:nvPicPr>
          <p:cNvPr id="243" name="Google Shape;243;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44" name="Google Shape;244;p38"/>
          <p:cNvSpPr txBox="1"/>
          <p:nvPr/>
        </p:nvSpPr>
        <p:spPr>
          <a:xfrm>
            <a:off x="318600" y="2820225"/>
            <a:ext cx="8506800" cy="178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Agreguemos</a:t>
            </a:r>
            <a:r>
              <a:rPr lang="en-GB" sz="1450">
                <a:solidFill>
                  <a:srgbClr val="6272A4"/>
                </a:solidFill>
                <a:latin typeface="Courier New"/>
                <a:ea typeface="Courier New"/>
                <a:cs typeface="Courier New"/>
                <a:sym typeface="Courier New"/>
              </a:rPr>
              <a:t> &lt;h3&gt; con jQuery ocultos con  style="display: none;"</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  style="display: none" &gt;¡Hola Coder1!&lt;/h3&gt;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  style="display: none" &gt;¡Hola Coder2!&lt;/h3&gt;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//Mostramos con fadeIn() todos los &lt;h3&gt;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fadeIn</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9"/>
          <p:cNvSpPr txBox="1"/>
          <p:nvPr/>
        </p:nvSpPr>
        <p:spPr>
          <a:xfrm>
            <a:off x="650700" y="1211150"/>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El método</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fadeOut()</a:t>
            </a:r>
            <a:r>
              <a:rPr lang="en-GB" sz="2000">
                <a:solidFill>
                  <a:schemeClr val="dk1"/>
                </a:solidFill>
                <a:highlight>
                  <a:srgbClr val="E0FF00"/>
                </a:highlight>
                <a:latin typeface="Helvetica Neue Light"/>
                <a:ea typeface="Helvetica Neue Light"/>
                <a:cs typeface="Helvetica Neue Light"/>
                <a:sym typeface="Helvetica Neue Light"/>
              </a:rPr>
              <a:t>tiene el mismo fin que la función hide, solo que en este caso, el elemento desaparece con una transición</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chemeClr val="lt1"/>
                </a:highlight>
                <a:latin typeface="Helvetica Neue Light"/>
                <a:ea typeface="Helvetica Neue Light"/>
                <a:cs typeface="Helvetica Neue Light"/>
                <a:sym typeface="Helvetica Neue Light"/>
              </a:rPr>
              <a:t>Es decir, que al llamar fedeOut el elemento empieza a desaparecer de forma gradual, hasta  que esté completamente invisible.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50" name="Google Shape;250;p39"/>
          <p:cNvSpPr txBox="1"/>
          <p:nvPr/>
        </p:nvSpPr>
        <p:spPr>
          <a:xfrm>
            <a:off x="1671825" y="3062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FADE OUT</a:t>
            </a:r>
            <a:endParaRPr b="0" i="1" sz="4500" u="none" cap="none" strike="noStrike">
              <a:solidFill>
                <a:srgbClr val="000000"/>
              </a:solidFill>
              <a:latin typeface="Anton"/>
              <a:ea typeface="Anton"/>
              <a:cs typeface="Anton"/>
              <a:sym typeface="Anton"/>
            </a:endParaRPr>
          </a:p>
        </p:txBody>
      </p:sp>
      <p:pic>
        <p:nvPicPr>
          <p:cNvPr id="251" name="Google Shape;251;p3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52" name="Google Shape;252;p39"/>
          <p:cNvSpPr txBox="1"/>
          <p:nvPr/>
        </p:nvSpPr>
        <p:spPr>
          <a:xfrm>
            <a:off x="471750" y="2778188"/>
            <a:ext cx="8200500" cy="1839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//Agregemos &lt;h3&gt; con jQuery"</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&lt;h3&gt;¡Hola Coder1!&lt;/h3&gt;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&lt;h3&gt;¡Hola Coder2!&lt;/h3&gt;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//Ocultamos con fadeOut() todos los &lt;h3&gt;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fadeOut</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0"/>
          <p:cNvSpPr txBox="1"/>
          <p:nvPr/>
        </p:nvSpPr>
        <p:spPr>
          <a:xfrm>
            <a:off x="650700" y="1154850"/>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Tanto para</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rgbClr val="FFFFFF"/>
                </a:highlight>
                <a:latin typeface="Courier New"/>
                <a:ea typeface="Courier New"/>
                <a:cs typeface="Courier New"/>
                <a:sym typeface="Courier New"/>
              </a:rPr>
              <a:t>fadeOut()</a:t>
            </a:r>
            <a:r>
              <a:rPr lang="en-GB" sz="2000">
                <a:solidFill>
                  <a:schemeClr val="dk1"/>
                </a:solidFill>
                <a:highlight>
                  <a:srgbClr val="FFFFFF"/>
                </a:highlight>
                <a:latin typeface="Helvetica Neue Light"/>
                <a:ea typeface="Helvetica Neue Light"/>
                <a:cs typeface="Helvetica Neue Light"/>
                <a:sym typeface="Helvetica Neue Light"/>
              </a:rPr>
              <a:t>como</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chemeClr val="lt1"/>
                </a:highlight>
                <a:latin typeface="Courier New"/>
                <a:ea typeface="Courier New"/>
                <a:cs typeface="Courier New"/>
                <a:sym typeface="Courier New"/>
              </a:rPr>
              <a:t>fadeIn()</a:t>
            </a:r>
            <a:r>
              <a:rPr b="0" i="0" lang="en-GB" sz="2000" u="none" cap="none" strike="noStrike">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Helvetica Neue Light"/>
                <a:ea typeface="Helvetica Neue Light"/>
                <a:cs typeface="Helvetica Neue Light"/>
                <a:sym typeface="Helvetica Neue Light"/>
              </a:rPr>
              <a:t>se puede enviar un parámetro opcional para indicar la velocidad el fade. </a:t>
            </a:r>
            <a:r>
              <a:rPr lang="en-GB" sz="2000">
                <a:solidFill>
                  <a:schemeClr val="dk1"/>
                </a:solidFill>
                <a:highlight>
                  <a:srgbClr val="E0FF00"/>
                </a:highlight>
                <a:latin typeface="Helvetica Neue Light"/>
                <a:ea typeface="Helvetica Neue Light"/>
                <a:cs typeface="Helvetica Neue Light"/>
                <a:sym typeface="Helvetica Neue Light"/>
              </a:rPr>
              <a:t>Se puede usar la palabra "slow" o "fast", o también un número en milisegundos para indicar la duración total de la </a:t>
            </a:r>
            <a:r>
              <a:rPr lang="en-GB" sz="2000">
                <a:solidFill>
                  <a:schemeClr val="dk1"/>
                </a:solidFill>
                <a:highlight>
                  <a:srgbClr val="E0FF00"/>
                </a:highlight>
                <a:latin typeface="Helvetica Neue Light"/>
                <a:ea typeface="Helvetica Neue Light"/>
                <a:cs typeface="Helvetica Neue Light"/>
                <a:sym typeface="Helvetica Neue Light"/>
              </a:rPr>
              <a:t>transición</a:t>
            </a:r>
            <a:r>
              <a:rPr lang="en-GB" sz="2000">
                <a:solidFill>
                  <a:schemeClr val="dk1"/>
                </a:solidFill>
                <a:highlight>
                  <a:srgbClr val="E0FF00"/>
                </a:highlight>
                <a:latin typeface="Helvetica Neue Light"/>
                <a:ea typeface="Helvetica Neue Light"/>
                <a:cs typeface="Helvetica Neue Light"/>
                <a:sym typeface="Helvetica Neue Light"/>
              </a:rPr>
              <a:t>.</a:t>
            </a:r>
            <a:endParaRPr sz="2000">
              <a:solidFill>
                <a:schemeClr val="dk1"/>
              </a:solidFill>
              <a:highlight>
                <a:srgbClr val="E0FF00"/>
              </a:highlight>
              <a:latin typeface="Helvetica Neue Light"/>
              <a:ea typeface="Helvetica Neue Light"/>
              <a:cs typeface="Helvetica Neue Light"/>
              <a:sym typeface="Helvetica Neue Light"/>
            </a:endParaRPr>
          </a:p>
        </p:txBody>
      </p:sp>
      <p:sp>
        <p:nvSpPr>
          <p:cNvPr id="258" name="Google Shape;258;p40"/>
          <p:cNvSpPr txBox="1"/>
          <p:nvPr/>
        </p:nvSpPr>
        <p:spPr>
          <a:xfrm>
            <a:off x="1671825" y="306224"/>
            <a:ext cx="5666100" cy="73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VELOCIDAD DEL FADE</a:t>
            </a:r>
            <a:endParaRPr b="0" i="1" sz="4500" u="none" cap="none" strike="noStrike">
              <a:solidFill>
                <a:srgbClr val="000000"/>
              </a:solidFill>
              <a:latin typeface="Anton"/>
              <a:ea typeface="Anton"/>
              <a:cs typeface="Anton"/>
              <a:sym typeface="Anton"/>
            </a:endParaRPr>
          </a:p>
        </p:txBody>
      </p:sp>
      <p:pic>
        <p:nvPicPr>
          <p:cNvPr id="259" name="Google Shape;259;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60" name="Google Shape;260;p40"/>
          <p:cNvPicPr preferRelativeResize="0"/>
          <p:nvPr/>
        </p:nvPicPr>
        <p:blipFill rotWithShape="1">
          <a:blip r:embed="rId4">
            <a:alphaModFix/>
          </a:blip>
          <a:srcRect b="0" l="0" r="33333" t="0"/>
          <a:stretch/>
        </p:blipFill>
        <p:spPr>
          <a:xfrm>
            <a:off x="3132700" y="2679750"/>
            <a:ext cx="2878600" cy="215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1"/>
          <p:cNvSpPr txBox="1"/>
          <p:nvPr/>
        </p:nvSpPr>
        <p:spPr>
          <a:xfrm>
            <a:off x="1671825" y="306224"/>
            <a:ext cx="5666100" cy="731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CALLBACK DEL FADE</a:t>
            </a:r>
            <a:endParaRPr b="0" i="1" sz="4500" u="none" cap="none" strike="noStrike">
              <a:solidFill>
                <a:srgbClr val="000000"/>
              </a:solidFill>
              <a:latin typeface="Anton"/>
              <a:ea typeface="Anton"/>
              <a:cs typeface="Anton"/>
              <a:sym typeface="Anton"/>
            </a:endParaRPr>
          </a:p>
        </p:txBody>
      </p:sp>
      <p:sp>
        <p:nvSpPr>
          <p:cNvPr id="266" name="Google Shape;266;p41"/>
          <p:cNvSpPr txBox="1"/>
          <p:nvPr/>
        </p:nvSpPr>
        <p:spPr>
          <a:xfrm>
            <a:off x="650700" y="1154850"/>
            <a:ext cx="7842600" cy="1135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Tanto para</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rgbClr val="FFFFFF"/>
                </a:highlight>
                <a:latin typeface="Courier New"/>
                <a:ea typeface="Courier New"/>
                <a:cs typeface="Courier New"/>
                <a:sym typeface="Courier New"/>
              </a:rPr>
              <a:t>fadeOut()</a:t>
            </a:r>
            <a:r>
              <a:rPr lang="en-GB" sz="2000">
                <a:solidFill>
                  <a:schemeClr val="dk1"/>
                </a:solidFill>
                <a:highlight>
                  <a:srgbClr val="FFFFFF"/>
                </a:highlight>
                <a:latin typeface="Helvetica Neue Light"/>
                <a:ea typeface="Helvetica Neue Light"/>
                <a:cs typeface="Helvetica Neue Light"/>
                <a:sym typeface="Helvetica Neue Light"/>
              </a:rPr>
              <a:t>como</a:t>
            </a:r>
            <a:r>
              <a:rPr b="0" i="0" lang="en-GB" sz="2000" u="none" cap="none" strike="noStrike">
                <a:solidFill>
                  <a:schemeClr val="dk1"/>
                </a:solidFill>
                <a:highlight>
                  <a:srgbClr val="FFFFFF"/>
                </a:highlight>
                <a:latin typeface="Didact Gothic"/>
                <a:ea typeface="Didact Gothic"/>
                <a:cs typeface="Didact Gothic"/>
                <a:sym typeface="Didact Gothic"/>
              </a:rPr>
              <a:t> </a:t>
            </a:r>
            <a:r>
              <a:rPr b="0" i="0" lang="en-GB" sz="2000" u="none" cap="none" strike="noStrike">
                <a:solidFill>
                  <a:schemeClr val="dk1"/>
                </a:solidFill>
                <a:highlight>
                  <a:schemeClr val="lt1"/>
                </a:highlight>
                <a:latin typeface="Courier New"/>
                <a:ea typeface="Courier New"/>
                <a:cs typeface="Courier New"/>
                <a:sym typeface="Courier New"/>
              </a:rPr>
              <a:t>fadeIn()</a:t>
            </a:r>
            <a:r>
              <a:rPr lang="en-GB" sz="2000">
                <a:solidFill>
                  <a:schemeClr val="dk1"/>
                </a:solidFill>
                <a:highlight>
                  <a:srgbClr val="FFFFFF"/>
                </a:highlight>
                <a:latin typeface="Helvetica Neue Light"/>
                <a:ea typeface="Helvetica Neue Light"/>
                <a:cs typeface="Helvetica Neue Light"/>
                <a:sym typeface="Helvetica Neue Light"/>
              </a:rPr>
              <a:t> se le puede enviar un segundo parámetro opcional para indicar una función que se ejecutará cuando la animación termine.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67" name="Google Shape;267;p41"/>
          <p:cNvSpPr txBox="1"/>
          <p:nvPr/>
        </p:nvSpPr>
        <p:spPr>
          <a:xfrm>
            <a:off x="103950" y="2474875"/>
            <a:ext cx="8936100" cy="2331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Agregamos</a:t>
            </a:r>
            <a:r>
              <a:rPr lang="en-GB" sz="1450">
                <a:solidFill>
                  <a:srgbClr val="6272A4"/>
                </a:solidFill>
                <a:latin typeface="Courier New"/>
                <a:ea typeface="Courier New"/>
                <a:cs typeface="Courier New"/>
                <a:sym typeface="Courier New"/>
              </a:rPr>
              <a:t> &lt;h3&gt; con jQuery</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&lt;h3&gt;¡Hola Coder1!&lt;/h3&gt;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//Ocultamos con fadeOut() todos los &lt;h3&gt;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fadeOut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slow</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function</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6272A4"/>
                </a:solidFill>
                <a:latin typeface="Courier New"/>
                <a:ea typeface="Courier New"/>
                <a:cs typeface="Courier New"/>
                <a:sym typeface="Courier New"/>
              </a:rPr>
              <a:t>//Cuando termina de ocultarse el elemento lo mostramos nuevamente</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h3</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fadeIn</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1000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pic>
        <p:nvPicPr>
          <p:cNvPr id="268" name="Google Shape;268;p41"/>
          <p:cNvPicPr preferRelativeResize="0"/>
          <p:nvPr/>
        </p:nvPicPr>
        <p:blipFill rotWithShape="1">
          <a:blip r:embed="rId3">
            <a:alphaModFix/>
          </a:blip>
          <a:srcRect b="0" l="0" r="0" t="0"/>
          <a:stretch/>
        </p:blipFill>
        <p:spPr>
          <a:xfrm>
            <a:off x="7682725" y="459075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2"/>
          <p:cNvSpPr txBox="1"/>
          <p:nvPr/>
        </p:nvSpPr>
        <p:spPr>
          <a:xfrm>
            <a:off x="650700" y="728900"/>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highlight>
                  <a:srgbClr val="E0FF00"/>
                </a:highlight>
                <a:latin typeface="Helvetica Neue Light"/>
                <a:ea typeface="Helvetica Neue Light"/>
                <a:cs typeface="Helvetica Neue Light"/>
                <a:sym typeface="Helvetica Neue Light"/>
              </a:rPr>
              <a:t>El método</a:t>
            </a:r>
            <a:r>
              <a:rPr b="0" i="0" lang="en-GB" sz="1800" u="none" cap="none" strike="noStrike">
                <a:solidFill>
                  <a:schemeClr val="dk1"/>
                </a:solidFill>
                <a:highlight>
                  <a:srgbClr val="E0FF00"/>
                </a:highlight>
                <a:latin typeface="Didact Gothic"/>
                <a:ea typeface="Didact Gothic"/>
                <a:cs typeface="Didact Gothic"/>
                <a:sym typeface="Didact Gothic"/>
              </a:rPr>
              <a:t> </a:t>
            </a:r>
            <a:r>
              <a:rPr b="0" i="0" lang="en-GB" sz="1800" u="none" cap="none" strike="noStrike">
                <a:solidFill>
                  <a:schemeClr val="dk1"/>
                </a:solidFill>
                <a:highlight>
                  <a:srgbClr val="E0FF00"/>
                </a:highlight>
                <a:latin typeface="Courier New"/>
                <a:ea typeface="Courier New"/>
                <a:cs typeface="Courier New"/>
                <a:sym typeface="Courier New"/>
              </a:rPr>
              <a:t>slideDown()</a:t>
            </a:r>
            <a:r>
              <a:rPr lang="en-GB" sz="1800">
                <a:solidFill>
                  <a:schemeClr val="dk1"/>
                </a:solidFill>
                <a:highlight>
                  <a:srgbClr val="E0FF00"/>
                </a:highlight>
                <a:latin typeface="Helvetica Neue Light"/>
                <a:ea typeface="Helvetica Neue Light"/>
                <a:cs typeface="Helvetica Neue Light"/>
                <a:sym typeface="Helvetica Neue Light"/>
              </a:rPr>
              <a:t>hace aparecer al elemento haciendo una transición hacia abajo</a:t>
            </a:r>
            <a:r>
              <a:rPr lang="en-GB" sz="1800">
                <a:solidFill>
                  <a:schemeClr val="dk1"/>
                </a:solidFill>
                <a:highlight>
                  <a:srgbClr val="FFFFFF"/>
                </a:highlight>
                <a:latin typeface="Helvetica Neue Light"/>
                <a:ea typeface="Helvetica Neue Light"/>
                <a:cs typeface="Helvetica Neue Light"/>
                <a:sym typeface="Helvetica Neue Light"/>
              </a:rPr>
              <a:t>. Es una alternativa al fadeIn(). Se puede enviar los mismos parámetros de velocidad y callback que en fadeIn y fadeOut.</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274" name="Google Shape;274;p42"/>
          <p:cNvSpPr txBox="1"/>
          <p:nvPr/>
        </p:nvSpPr>
        <p:spPr>
          <a:xfrm>
            <a:off x="1664175" y="5364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SLIDE DOWN</a:t>
            </a:r>
            <a:endParaRPr b="0" i="1" sz="4500" u="none" cap="none" strike="noStrike">
              <a:solidFill>
                <a:srgbClr val="000000"/>
              </a:solidFill>
              <a:latin typeface="Anton"/>
              <a:ea typeface="Anton"/>
              <a:cs typeface="Anton"/>
              <a:sym typeface="Anton"/>
            </a:endParaRPr>
          </a:p>
        </p:txBody>
      </p:sp>
      <p:sp>
        <p:nvSpPr>
          <p:cNvPr id="275" name="Google Shape;275;p42"/>
          <p:cNvSpPr txBox="1"/>
          <p:nvPr/>
        </p:nvSpPr>
        <p:spPr>
          <a:xfrm>
            <a:off x="463050" y="1768050"/>
            <a:ext cx="8217900" cy="3214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Agregamos</a:t>
            </a:r>
            <a:r>
              <a:rPr lang="en-GB" sz="1450">
                <a:solidFill>
                  <a:srgbClr val="6272A4"/>
                </a:solidFill>
                <a:latin typeface="Courier New"/>
                <a:ea typeface="Courier New"/>
                <a:cs typeface="Courier New"/>
                <a:sym typeface="Courier New"/>
              </a:rPr>
              <a:t> un </a:t>
            </a:r>
            <a:r>
              <a:rPr lang="en-GB" sz="1450">
                <a:solidFill>
                  <a:srgbClr val="6272A4"/>
                </a:solidFill>
                <a:latin typeface="Courier New"/>
                <a:ea typeface="Courier New"/>
                <a:cs typeface="Courier New"/>
                <a:sym typeface="Courier New"/>
              </a:rPr>
              <a:t>botón</a:t>
            </a:r>
            <a:r>
              <a:rPr lang="en-GB" sz="1450">
                <a:solidFill>
                  <a:srgbClr val="6272A4"/>
                </a:solidFill>
                <a:latin typeface="Courier New"/>
                <a:ea typeface="Courier New"/>
                <a:cs typeface="Courier New"/>
                <a:sym typeface="Courier New"/>
              </a:rPr>
              <a:t> y un div con jQuery</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&lt;button id="btn1"&gt;Mostrar&lt;/button&gt;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`&lt;div id="div1" style="height: 120px"&gt;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a:t>
            </a:r>
            <a:r>
              <a:rPr lang="en-GB" sz="1450">
                <a:solidFill>
                  <a:srgbClr val="F1FA8C"/>
                </a:solidFill>
                <a:latin typeface="Courier New"/>
                <a:ea typeface="Courier New"/>
                <a:cs typeface="Courier New"/>
                <a:sym typeface="Courier New"/>
              </a:rPr>
              <a:t>   &lt;h3&gt;¡Hola Coder!&lt;/h3&gt;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&lt;h4&gt;Sorpresa 2&lt;/h4&gt;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&lt;/div&gt;`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//Usamos slideDown sobre div1 en respuesta al click del boton btn1</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#btn1</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click</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#div1</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slideDown</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fast</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pic>
        <p:nvPicPr>
          <p:cNvPr id="276" name="Google Shape;276;p42"/>
          <p:cNvPicPr preferRelativeResize="0"/>
          <p:nvPr/>
        </p:nvPicPr>
        <p:blipFill rotWithShape="1">
          <a:blip r:embed="rId3">
            <a:alphaModFix/>
          </a:blip>
          <a:srcRect b="0" l="0" r="0" t="0"/>
          <a:stretch/>
        </p:blipFill>
        <p:spPr>
          <a:xfrm>
            <a:off x="7652125" y="47591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nvSpPr>
        <p:spPr>
          <a:xfrm>
            <a:off x="650700" y="1035100"/>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highlight>
                  <a:srgbClr val="E0FF00"/>
                </a:highlight>
                <a:latin typeface="Helvetica Neue Light"/>
                <a:ea typeface="Helvetica Neue Light"/>
                <a:cs typeface="Helvetica Neue Light"/>
                <a:sym typeface="Helvetica Neue Light"/>
              </a:rPr>
              <a:t>El método</a:t>
            </a:r>
            <a:r>
              <a:rPr i="0" lang="en-GB" sz="1800" u="none" cap="none" strike="noStrike">
                <a:solidFill>
                  <a:schemeClr val="dk1"/>
                </a:solidFill>
                <a:highlight>
                  <a:srgbClr val="E0FF00"/>
                </a:highlight>
                <a:latin typeface="Helvetica Neue"/>
                <a:ea typeface="Helvetica Neue"/>
                <a:cs typeface="Helvetica Neue"/>
                <a:sym typeface="Helvetica Neue"/>
              </a:rPr>
              <a:t> </a:t>
            </a:r>
            <a:r>
              <a:rPr i="0" lang="en-GB" sz="1800" u="none" cap="none" strike="noStrike">
                <a:solidFill>
                  <a:schemeClr val="dk1"/>
                </a:solidFill>
                <a:highlight>
                  <a:srgbClr val="E0FF00"/>
                </a:highlight>
                <a:latin typeface="Courier New"/>
                <a:ea typeface="Courier New"/>
                <a:cs typeface="Courier New"/>
                <a:sym typeface="Courier New"/>
              </a:rPr>
              <a:t>slideUp</a:t>
            </a:r>
            <a:r>
              <a:rPr i="0" lang="en-GB" sz="1800" u="none" cap="none" strike="noStrike">
                <a:solidFill>
                  <a:schemeClr val="dk1"/>
                </a:solidFill>
                <a:highlight>
                  <a:srgbClr val="E0FF00"/>
                </a:highlight>
                <a:latin typeface="Helvetica Neue Light"/>
                <a:ea typeface="Helvetica Neue Light"/>
                <a:cs typeface="Helvetica Neue Light"/>
                <a:sym typeface="Helvetica Neue Light"/>
              </a:rPr>
              <a:t>() </a:t>
            </a:r>
            <a:r>
              <a:rPr lang="en-GB" sz="1800">
                <a:solidFill>
                  <a:schemeClr val="dk1"/>
                </a:solidFill>
                <a:highlight>
                  <a:srgbClr val="E0FF00"/>
                </a:highlight>
                <a:latin typeface="Helvetica Neue Light"/>
                <a:ea typeface="Helvetica Neue Light"/>
                <a:cs typeface="Helvetica Neue Light"/>
                <a:sym typeface="Helvetica Neue Light"/>
              </a:rPr>
              <a:t>hace desaparecer al elemento haciendo una transición hacia arriba</a:t>
            </a:r>
            <a:r>
              <a:rPr lang="en-GB" sz="1800">
                <a:solidFill>
                  <a:schemeClr val="dk1"/>
                </a:solidFill>
                <a:highlight>
                  <a:srgbClr val="FFFFFF"/>
                </a:highlight>
                <a:latin typeface="Helvetica Neue Light"/>
                <a:ea typeface="Helvetica Neue Light"/>
                <a:cs typeface="Helvetica Neue Light"/>
                <a:sym typeface="Helvetica Neue Light"/>
              </a:rPr>
              <a:t>. Es una alternativa al fadeOut. </a:t>
            </a:r>
            <a:r>
              <a:rPr lang="en-GB" sz="1800">
                <a:solidFill>
                  <a:schemeClr val="dk1"/>
                </a:solidFill>
                <a:highlight>
                  <a:schemeClr val="lt1"/>
                </a:highlight>
                <a:latin typeface="Helvetica Neue Light"/>
                <a:ea typeface="Helvetica Neue Light"/>
                <a:cs typeface="Helvetica Neue Light"/>
                <a:sym typeface="Helvetica Neue Light"/>
              </a:rPr>
              <a:t>Se puede enviar los mismos parámetros de velocidad y callback que en fadeIn y fadeOut.</a:t>
            </a:r>
            <a:endParaRPr sz="18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82" name="Google Shape;282;p43"/>
          <p:cNvSpPr txBox="1"/>
          <p:nvPr/>
        </p:nvSpPr>
        <p:spPr>
          <a:xfrm>
            <a:off x="1671825" y="1301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SLIDE UP</a:t>
            </a:r>
            <a:endParaRPr b="0" i="1" sz="4500" u="none" cap="none" strike="noStrike">
              <a:solidFill>
                <a:srgbClr val="000000"/>
              </a:solidFill>
              <a:latin typeface="Anton"/>
              <a:ea typeface="Anton"/>
              <a:cs typeface="Anton"/>
              <a:sym typeface="Anton"/>
            </a:endParaRPr>
          </a:p>
        </p:txBody>
      </p:sp>
      <p:sp>
        <p:nvSpPr>
          <p:cNvPr id="283" name="Google Shape;283;p43"/>
          <p:cNvSpPr txBox="1"/>
          <p:nvPr/>
        </p:nvSpPr>
        <p:spPr>
          <a:xfrm>
            <a:off x="345300" y="2162325"/>
            <a:ext cx="8453400" cy="292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50">
                <a:solidFill>
                  <a:srgbClr val="6272A4"/>
                </a:solidFill>
                <a:latin typeface="Courier New"/>
                <a:ea typeface="Courier New"/>
                <a:cs typeface="Courier New"/>
                <a:sym typeface="Courier New"/>
              </a:rPr>
              <a:t>//</a:t>
            </a:r>
            <a:r>
              <a:rPr lang="en-GB" sz="1350">
                <a:solidFill>
                  <a:srgbClr val="6272A4"/>
                </a:solidFill>
                <a:latin typeface="Courier New"/>
                <a:ea typeface="Courier New"/>
                <a:cs typeface="Courier New"/>
                <a:sym typeface="Courier New"/>
              </a:rPr>
              <a:t>Agregamos</a:t>
            </a:r>
            <a:r>
              <a:rPr lang="en-GB" sz="1350">
                <a:solidFill>
                  <a:srgbClr val="6272A4"/>
                </a:solidFill>
                <a:latin typeface="Courier New"/>
                <a:ea typeface="Courier New"/>
                <a:cs typeface="Courier New"/>
                <a:sym typeface="Courier New"/>
              </a:rPr>
              <a:t> un </a:t>
            </a:r>
            <a:r>
              <a:rPr lang="en-GB" sz="1350">
                <a:solidFill>
                  <a:srgbClr val="6272A4"/>
                </a:solidFill>
                <a:latin typeface="Courier New"/>
                <a:ea typeface="Courier New"/>
                <a:cs typeface="Courier New"/>
                <a:sym typeface="Courier New"/>
              </a:rPr>
              <a:t>botón</a:t>
            </a:r>
            <a:r>
              <a:rPr lang="en-GB" sz="1350">
                <a:solidFill>
                  <a:srgbClr val="6272A4"/>
                </a:solidFill>
                <a:latin typeface="Courier New"/>
                <a:ea typeface="Courier New"/>
                <a:cs typeface="Courier New"/>
                <a:sym typeface="Courier New"/>
              </a:rPr>
              <a:t> y un div con jQuery</a:t>
            </a:r>
            <a:endParaRPr sz="13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body</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prepend</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&lt;button id="btn1"&gt;Mostrar&lt;/button&gt;</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body</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prepend</a:t>
            </a:r>
            <a:r>
              <a:rPr lang="en-GB" sz="1350">
                <a:solidFill>
                  <a:srgbClr val="F8F8F2"/>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`&lt;div id="div1" style="height: 120px"&gt;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&lt;h3&gt;¡Hola Coder!&lt;/h3&gt;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&lt;h4&gt;Sorpresa 2&lt;/h4&gt;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&lt;/div&gt;`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6272A4"/>
                </a:solidFill>
                <a:latin typeface="Courier New"/>
                <a:ea typeface="Courier New"/>
                <a:cs typeface="Courier New"/>
                <a:sym typeface="Courier New"/>
              </a:rPr>
              <a:t>//Usamos slideUp sobre div1 en respuesta al click del boton btn1</a:t>
            </a:r>
            <a:endParaRPr sz="13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#btn1</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click</a:t>
            </a:r>
            <a:r>
              <a:rPr lang="en-GB" sz="1350">
                <a:solidFill>
                  <a:srgbClr val="F8F8F2"/>
                </a:solidFill>
                <a:latin typeface="Courier New"/>
                <a:ea typeface="Courier New"/>
                <a:cs typeface="Courier New"/>
                <a:sym typeface="Courier New"/>
              </a:rPr>
              <a:t>(() </a:t>
            </a:r>
            <a:r>
              <a:rPr lang="en-GB" sz="1350">
                <a:solidFill>
                  <a:srgbClr val="FF79C6"/>
                </a:solidFill>
                <a:latin typeface="Courier New"/>
                <a:ea typeface="Courier New"/>
                <a:cs typeface="Courier New"/>
                <a:sym typeface="Courier New"/>
              </a:rPr>
              <a:t>=&gt;</a:t>
            </a:r>
            <a:r>
              <a:rPr lang="en-GB" sz="1350">
                <a:solidFill>
                  <a:srgbClr val="F8F8F2"/>
                </a:solidFill>
                <a:latin typeface="Courier New"/>
                <a:ea typeface="Courier New"/>
                <a:cs typeface="Courier New"/>
                <a:sym typeface="Courier New"/>
              </a:rPr>
              <a:t> { </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8F8F2"/>
                </a:solidFill>
                <a:latin typeface="Courier New"/>
                <a:ea typeface="Courier New"/>
                <a:cs typeface="Courier New"/>
                <a:sym typeface="Courier New"/>
              </a:rPr>
              <a:t>    </a:t>
            </a: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#div1</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slideUp</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fast</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pic>
        <p:nvPicPr>
          <p:cNvPr id="284" name="Google Shape;284;p43"/>
          <p:cNvPicPr preferRelativeResize="0"/>
          <p:nvPr/>
        </p:nvPicPr>
        <p:blipFill rotWithShape="1">
          <a:blip r:embed="rId3">
            <a:alphaModFix/>
          </a:blip>
          <a:srcRect b="0" l="0" r="0" t="0"/>
          <a:stretch/>
        </p:blipFill>
        <p:spPr>
          <a:xfrm>
            <a:off x="7866425" y="481282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nvSpPr>
        <p:spPr>
          <a:xfrm>
            <a:off x="650700" y="897300"/>
            <a:ext cx="7842600" cy="1524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El método</a:t>
            </a:r>
            <a:r>
              <a:rPr b="0" i="0" lang="en-GB" sz="2000" u="none" cap="none" strike="noStrike">
                <a:solidFill>
                  <a:schemeClr val="dk1"/>
                </a:solidFill>
                <a:highlight>
                  <a:srgbClr val="E0FF00"/>
                </a:highlight>
                <a:latin typeface="Didact Gothic"/>
                <a:ea typeface="Didact Gothic"/>
                <a:cs typeface="Didact Gothic"/>
                <a:sym typeface="Didact Gothic"/>
              </a:rPr>
              <a:t> </a:t>
            </a:r>
            <a:r>
              <a:rPr b="0" i="0" lang="en-GB" sz="2000" u="none" cap="none" strike="noStrike">
                <a:solidFill>
                  <a:schemeClr val="dk1"/>
                </a:solidFill>
                <a:highlight>
                  <a:srgbClr val="E0FF00"/>
                </a:highlight>
                <a:latin typeface="Courier New"/>
                <a:ea typeface="Courier New"/>
                <a:cs typeface="Courier New"/>
                <a:sym typeface="Courier New"/>
              </a:rPr>
              <a:t>slideToggle</a:t>
            </a:r>
            <a:r>
              <a:rPr lang="en-GB" sz="2000">
                <a:solidFill>
                  <a:schemeClr val="dk1"/>
                </a:solidFill>
                <a:highlight>
                  <a:srgbClr val="E0FF00"/>
                </a:highlight>
                <a:latin typeface="Helvetica Neue Light"/>
                <a:ea typeface="Helvetica Neue Light"/>
                <a:cs typeface="Helvetica Neue Light"/>
                <a:sym typeface="Helvetica Neue Light"/>
              </a:rPr>
              <a:t>() hace aparecer o desaparecer </a:t>
            </a:r>
            <a:r>
              <a:rPr lang="en-GB" sz="2000">
                <a:solidFill>
                  <a:schemeClr val="dk1"/>
                </a:solidFill>
                <a:highlight>
                  <a:srgbClr val="E0FF00"/>
                </a:highlight>
                <a:latin typeface="Helvetica Neue Light"/>
                <a:ea typeface="Helvetica Neue Light"/>
                <a:cs typeface="Helvetica Neue Light"/>
                <a:sym typeface="Helvetica Neue Light"/>
              </a:rPr>
              <a:t>el</a:t>
            </a:r>
            <a:r>
              <a:rPr lang="en-GB" sz="2000">
                <a:solidFill>
                  <a:schemeClr val="dk1"/>
                </a:solidFill>
                <a:highlight>
                  <a:srgbClr val="E0FF00"/>
                </a:highlight>
                <a:latin typeface="Helvetica Neue Light"/>
                <a:ea typeface="Helvetica Neue Light"/>
                <a:cs typeface="Helvetica Neue Light"/>
                <a:sym typeface="Helvetica Neue Light"/>
              </a:rPr>
              <a:t> elemento mediante slide</a:t>
            </a:r>
            <a:r>
              <a:rPr lang="en-GB" sz="2000">
                <a:solidFill>
                  <a:schemeClr val="dk1"/>
                </a:solidFill>
                <a:highlight>
                  <a:srgbClr val="FFFFFF"/>
                </a:highlight>
                <a:latin typeface="Helvetica Neue Light"/>
                <a:ea typeface="Helvetica Neue Light"/>
                <a:cs typeface="Helvetica Neue Light"/>
                <a:sym typeface="Helvetica Neue Light"/>
              </a:rPr>
              <a:t>. En función de que el elemento esté visible o no, ejecuta slideUp, o slideDown.</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90" name="Google Shape;290;p44"/>
          <p:cNvSpPr txBox="1"/>
          <p:nvPr/>
        </p:nvSpPr>
        <p:spPr>
          <a:xfrm>
            <a:off x="1664150" y="1454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SLIDE TOGGLE</a:t>
            </a:r>
            <a:endParaRPr b="0" i="1" sz="4500" u="none" cap="none" strike="noStrike">
              <a:solidFill>
                <a:srgbClr val="000000"/>
              </a:solidFill>
              <a:latin typeface="Anton"/>
              <a:ea typeface="Anton"/>
              <a:cs typeface="Anton"/>
              <a:sym typeface="Anton"/>
            </a:endParaRPr>
          </a:p>
        </p:txBody>
      </p:sp>
      <p:sp>
        <p:nvSpPr>
          <p:cNvPr id="291" name="Google Shape;291;p44"/>
          <p:cNvSpPr txBox="1"/>
          <p:nvPr/>
        </p:nvSpPr>
        <p:spPr>
          <a:xfrm>
            <a:off x="292350" y="2087550"/>
            <a:ext cx="8559300" cy="2987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50">
                <a:solidFill>
                  <a:srgbClr val="6272A4"/>
                </a:solidFill>
                <a:latin typeface="Courier New"/>
                <a:ea typeface="Courier New"/>
                <a:cs typeface="Courier New"/>
                <a:sym typeface="Courier New"/>
              </a:rPr>
              <a:t>//</a:t>
            </a:r>
            <a:r>
              <a:rPr lang="en-GB" sz="1350">
                <a:solidFill>
                  <a:srgbClr val="6272A4"/>
                </a:solidFill>
                <a:latin typeface="Courier New"/>
                <a:ea typeface="Courier New"/>
                <a:cs typeface="Courier New"/>
                <a:sym typeface="Courier New"/>
              </a:rPr>
              <a:t>Agregamos</a:t>
            </a:r>
            <a:r>
              <a:rPr lang="en-GB" sz="1350">
                <a:solidFill>
                  <a:srgbClr val="6272A4"/>
                </a:solidFill>
                <a:latin typeface="Courier New"/>
                <a:ea typeface="Courier New"/>
                <a:cs typeface="Courier New"/>
                <a:sym typeface="Courier New"/>
              </a:rPr>
              <a:t> un </a:t>
            </a:r>
            <a:r>
              <a:rPr lang="en-GB" sz="1350">
                <a:solidFill>
                  <a:srgbClr val="6272A4"/>
                </a:solidFill>
                <a:latin typeface="Courier New"/>
                <a:ea typeface="Courier New"/>
                <a:cs typeface="Courier New"/>
                <a:sym typeface="Courier New"/>
              </a:rPr>
              <a:t>botón</a:t>
            </a:r>
            <a:r>
              <a:rPr lang="en-GB" sz="1350">
                <a:solidFill>
                  <a:srgbClr val="6272A4"/>
                </a:solidFill>
                <a:latin typeface="Courier New"/>
                <a:ea typeface="Courier New"/>
                <a:cs typeface="Courier New"/>
                <a:sym typeface="Courier New"/>
              </a:rPr>
              <a:t> y un div con jQuery</a:t>
            </a:r>
            <a:endParaRPr sz="13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body</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prepend</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&lt;button id="btn1"&gt;Mostrar&lt;/button&gt;</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body</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prepend</a:t>
            </a:r>
            <a:r>
              <a:rPr lang="en-GB" sz="1350">
                <a:solidFill>
                  <a:srgbClr val="F8F8F2"/>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`&lt;div id="div1" style="height: 120px"&gt;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&lt;h3&gt;¡Hola Coder!&lt;/h3&gt;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&lt;h4&gt;Sorpresa&lt;/h4&gt;</a:t>
            </a:r>
            <a:endParaRPr sz="13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1FA8C"/>
                </a:solidFill>
                <a:latin typeface="Courier New"/>
                <a:ea typeface="Courier New"/>
                <a:cs typeface="Courier New"/>
                <a:sym typeface="Courier New"/>
              </a:rPr>
              <a:t>                    &lt;/div&gt;`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6272A4"/>
                </a:solidFill>
                <a:latin typeface="Courier New"/>
                <a:ea typeface="Courier New"/>
                <a:cs typeface="Courier New"/>
                <a:sym typeface="Courier New"/>
              </a:rPr>
              <a:t>//Usamos toggle sobre div1 en respuesta al click del botòn btn1</a:t>
            </a:r>
            <a:endParaRPr sz="13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#btn1</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click</a:t>
            </a:r>
            <a:r>
              <a:rPr lang="en-GB" sz="1350">
                <a:solidFill>
                  <a:srgbClr val="F8F8F2"/>
                </a:solidFill>
                <a:latin typeface="Courier New"/>
                <a:ea typeface="Courier New"/>
                <a:cs typeface="Courier New"/>
                <a:sym typeface="Courier New"/>
              </a:rPr>
              <a:t>(() </a:t>
            </a:r>
            <a:r>
              <a:rPr lang="en-GB" sz="1350">
                <a:solidFill>
                  <a:srgbClr val="FF79C6"/>
                </a:solidFill>
                <a:latin typeface="Courier New"/>
                <a:ea typeface="Courier New"/>
                <a:cs typeface="Courier New"/>
                <a:sym typeface="Courier New"/>
              </a:rPr>
              <a:t>=&gt;</a:t>
            </a:r>
            <a:r>
              <a:rPr lang="en-GB" sz="1350">
                <a:solidFill>
                  <a:srgbClr val="F8F8F2"/>
                </a:solidFill>
                <a:latin typeface="Courier New"/>
                <a:ea typeface="Courier New"/>
                <a:cs typeface="Courier New"/>
                <a:sym typeface="Courier New"/>
              </a:rPr>
              <a:t> { </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8F8F2"/>
                </a:solidFill>
                <a:latin typeface="Courier New"/>
                <a:ea typeface="Courier New"/>
                <a:cs typeface="Courier New"/>
                <a:sym typeface="Courier New"/>
              </a:rPr>
              <a:t>    </a:t>
            </a:r>
            <a:r>
              <a:rPr lang="en-GB" sz="1350">
                <a:solidFill>
                  <a:srgbClr val="50FA7B"/>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#div1</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r>
              <a:rPr lang="en-GB" sz="1350">
                <a:solidFill>
                  <a:srgbClr val="50FA7B"/>
                </a:solidFill>
                <a:latin typeface="Courier New"/>
                <a:ea typeface="Courier New"/>
                <a:cs typeface="Courier New"/>
                <a:sym typeface="Courier New"/>
              </a:rPr>
              <a:t>toggle</a:t>
            </a:r>
            <a:r>
              <a:rPr lang="en-GB" sz="1350">
                <a:solidFill>
                  <a:srgbClr val="F8F8F2"/>
                </a:solidFill>
                <a:latin typeface="Courier New"/>
                <a:ea typeface="Courier New"/>
                <a:cs typeface="Courier New"/>
                <a:sym typeface="Courier New"/>
              </a:rPr>
              <a:t>(</a:t>
            </a:r>
            <a:r>
              <a:rPr lang="en-GB" sz="1350">
                <a:solidFill>
                  <a:srgbClr val="E9F284"/>
                </a:solidFill>
                <a:latin typeface="Courier New"/>
                <a:ea typeface="Courier New"/>
                <a:cs typeface="Courier New"/>
                <a:sym typeface="Courier New"/>
              </a:rPr>
              <a:t>"</a:t>
            </a:r>
            <a:r>
              <a:rPr lang="en-GB" sz="1350">
                <a:solidFill>
                  <a:srgbClr val="F1FA8C"/>
                </a:solidFill>
                <a:latin typeface="Courier New"/>
                <a:ea typeface="Courier New"/>
                <a:cs typeface="Courier New"/>
                <a:sym typeface="Courier New"/>
              </a:rPr>
              <a:t>fast</a:t>
            </a:r>
            <a:r>
              <a:rPr lang="en-GB" sz="1350">
                <a:solidFill>
                  <a:srgbClr val="E9F284"/>
                </a:solidFill>
                <a:latin typeface="Courier New"/>
                <a:ea typeface="Courier New"/>
                <a:cs typeface="Courier New"/>
                <a:sym typeface="Courier New"/>
              </a:rPr>
              <a:t>"</a:t>
            </a: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50">
                <a:solidFill>
                  <a:srgbClr val="F8F8F2"/>
                </a:solidFill>
                <a:latin typeface="Courier New"/>
                <a:ea typeface="Courier New"/>
                <a:cs typeface="Courier New"/>
                <a:sym typeface="Courier New"/>
              </a:rPr>
              <a:t>});</a:t>
            </a:r>
            <a:endParaRPr sz="13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sz="1200">
              <a:solidFill>
                <a:srgbClr val="4DD0E1"/>
              </a:solidFill>
              <a:latin typeface="Courier New"/>
              <a:ea typeface="Courier New"/>
              <a:cs typeface="Courier New"/>
              <a:sym typeface="Courier New"/>
            </a:endParaRPr>
          </a:p>
        </p:txBody>
      </p:sp>
      <p:pic>
        <p:nvPicPr>
          <p:cNvPr id="292" name="Google Shape;292;p44"/>
          <p:cNvPicPr preferRelativeResize="0"/>
          <p:nvPr/>
        </p:nvPicPr>
        <p:blipFill rotWithShape="1">
          <a:blip r:embed="rId3">
            <a:alphaModFix/>
          </a:blip>
          <a:srcRect b="0" l="0" r="0" t="0"/>
          <a:stretch/>
        </p:blipFill>
        <p:spPr>
          <a:xfrm>
            <a:off x="7805200" y="4812825"/>
            <a:ext cx="1186526" cy="3306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96" name="Shape 296"/>
        <p:cNvGrpSpPr/>
        <p:nvPr/>
      </p:nvGrpSpPr>
      <p:grpSpPr>
        <a:xfrm>
          <a:off x="0" y="0"/>
          <a:ext cx="0" cy="0"/>
          <a:chOff x="0" y="0"/>
          <a:chExt cx="0" cy="0"/>
        </a:xfrm>
      </p:grpSpPr>
      <p:sp>
        <p:nvSpPr>
          <p:cNvPr id="297" name="Google Shape;297;p45"/>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298" name="Google Shape;298;p45"/>
          <p:cNvSpPr txBox="1"/>
          <p:nvPr/>
        </p:nvSpPr>
        <p:spPr>
          <a:xfrm>
            <a:off x="1990150" y="23690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EJEMPLO</a:t>
            </a:r>
            <a:endParaRPr b="0" i="1" sz="4000" u="none" cap="none" strike="noStrike">
              <a:solidFill>
                <a:srgbClr val="000000"/>
              </a:solidFill>
              <a:latin typeface="Anton"/>
              <a:ea typeface="Anton"/>
              <a:cs typeface="Anton"/>
              <a:sym typeface="Anton"/>
            </a:endParaRPr>
          </a:p>
        </p:txBody>
      </p:sp>
      <p:pic>
        <p:nvPicPr>
          <p:cNvPr id="299" name="Google Shape;299;p4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0" name="Google Shape;300;p45"/>
          <p:cNvPicPr preferRelativeResize="0"/>
          <p:nvPr/>
        </p:nvPicPr>
        <p:blipFill rotWithShape="1">
          <a:blip r:embed="rId4">
            <a:alphaModFix/>
          </a:blip>
          <a:srcRect b="0" l="0" r="0" t="0"/>
          <a:stretch/>
        </p:blipFill>
        <p:spPr>
          <a:xfrm>
            <a:off x="669350" y="1226000"/>
            <a:ext cx="7622500" cy="3067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04" name="Shape 304"/>
        <p:cNvGrpSpPr/>
        <p:nvPr/>
      </p:nvGrpSpPr>
      <p:grpSpPr>
        <a:xfrm>
          <a:off x="0" y="0"/>
          <a:ext cx="0" cy="0"/>
          <a:chOff x="0" y="0"/>
          <a:chExt cx="0" cy="0"/>
        </a:xfrm>
      </p:grpSpPr>
      <p:sp>
        <p:nvSpPr>
          <p:cNvPr id="305" name="Google Shape;305;p46"/>
          <p:cNvSpPr txBox="1"/>
          <p:nvPr/>
        </p:nvSpPr>
        <p:spPr>
          <a:xfrm>
            <a:off x="1698150" y="2077200"/>
            <a:ext cx="57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306" name="Google Shape;306;p4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7" name="Google Shape;307;p4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7"/>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6" name="Shape 316"/>
        <p:cNvGrpSpPr/>
        <p:nvPr/>
      </p:nvGrpSpPr>
      <p:grpSpPr>
        <a:xfrm>
          <a:off x="0" y="0"/>
          <a:ext cx="0" cy="0"/>
          <a:chOff x="0" y="0"/>
          <a:chExt cx="0" cy="0"/>
        </a:xfrm>
      </p:grpSpPr>
      <p:sp>
        <p:nvSpPr>
          <p:cNvPr id="317" name="Google Shape;317;p4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MODIFICAR CSS EN JQUERY</a:t>
            </a:r>
            <a:endParaRPr i="1" sz="3600">
              <a:solidFill>
                <a:srgbClr val="E0FF00"/>
              </a:solidFill>
              <a:latin typeface="Anton"/>
              <a:ea typeface="Anton"/>
              <a:cs typeface="Anton"/>
              <a:sym typeface="Anto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9"/>
          <p:cNvSpPr txBox="1"/>
          <p:nvPr/>
        </p:nvSpPr>
        <p:spPr>
          <a:xfrm>
            <a:off x="650700" y="951975"/>
            <a:ext cx="7842600" cy="1622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JQuery provee un</a:t>
            </a:r>
            <a:r>
              <a:rPr lang="en-GB" sz="2000">
                <a:solidFill>
                  <a:schemeClr val="dk1"/>
                </a:solidFill>
                <a:highlight>
                  <a:srgbClr val="FFFFFF"/>
                </a:highlight>
                <a:latin typeface="Helvetica Neue Light"/>
                <a:ea typeface="Helvetica Neue Light"/>
                <a:cs typeface="Helvetica Neue Light"/>
                <a:sym typeface="Helvetica Neue Light"/>
              </a:rPr>
              <a:t> método</a:t>
            </a:r>
            <a:r>
              <a:rPr i="0" lang="en-GB" sz="2000" u="none" cap="none" strike="noStrike">
                <a:solidFill>
                  <a:schemeClr val="dk1"/>
                </a:solidFill>
                <a:highlight>
                  <a:srgbClr val="FFFFFF"/>
                </a:highlight>
                <a:latin typeface="Helvetica Neue Light"/>
                <a:ea typeface="Helvetica Neue Light"/>
                <a:cs typeface="Helvetica Neue Light"/>
                <a:sym typeface="Helvetica Neue Light"/>
              </a:rPr>
              <a:t> para aplicar cambios directos sobre el css del elemento. Llamando a </a:t>
            </a: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css()</a:t>
            </a:r>
            <a:r>
              <a:rPr i="0" lang="en-GB" sz="2000" u="none" cap="none" strike="noStrike">
                <a:solidFill>
                  <a:schemeClr val="dk1"/>
                </a:solidFill>
                <a:latin typeface="Helvetica Neue Light"/>
                <a:ea typeface="Helvetica Neue Light"/>
                <a:cs typeface="Helvetica Neue Light"/>
                <a:sym typeface="Helvetica Neue Light"/>
              </a:rPr>
              <a:t> </a:t>
            </a: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podemos indicar </a:t>
            </a:r>
            <a:r>
              <a:rPr lang="en-GB" sz="2000">
                <a:solidFill>
                  <a:schemeClr val="dk1"/>
                </a:solidFill>
                <a:highlight>
                  <a:schemeClr val="lt1"/>
                </a:highlight>
                <a:latin typeface="Helvetica Neue Light"/>
                <a:ea typeface="Helvetica Neue Light"/>
                <a:cs typeface="Helvetica Neue Light"/>
                <a:sym typeface="Helvetica Neue Light"/>
              </a:rPr>
              <a:t>la propiedad a modificar del elemento seleccionado</a:t>
            </a: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a:t>
            </a:r>
            <a:endParaRPr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i="0" lang="en-GB" sz="2000" u="none" cap="none" strike="noStrike">
                <a:solidFill>
                  <a:schemeClr val="dk1"/>
                </a:solidFill>
                <a:highlight>
                  <a:schemeClr val="lt1"/>
                </a:highlight>
                <a:latin typeface="Helvetica Neue Light"/>
                <a:ea typeface="Helvetica Neue Light"/>
                <a:cs typeface="Helvetica Neue Light"/>
                <a:sym typeface="Helvetica Neue Light"/>
              </a:rPr>
              <a:t> La sintaxis funciona así: </a:t>
            </a:r>
            <a:r>
              <a:rPr i="0" lang="en-GB" sz="2000" u="none" cap="none" strike="noStrike">
                <a:solidFill>
                  <a:schemeClr val="dk1"/>
                </a:solidFill>
                <a:highlight>
                  <a:srgbClr val="E0FF00"/>
                </a:highlight>
                <a:latin typeface="Helvetica Neue Light"/>
                <a:ea typeface="Helvetica Neue Light"/>
                <a:cs typeface="Helvetica Neue Light"/>
                <a:sym typeface="Helvetica Neue Light"/>
              </a:rPr>
              <a:t> </a:t>
            </a:r>
            <a:r>
              <a:rPr i="0" lang="en-GB" sz="1500" u="none" cap="none" strike="noStrike">
                <a:solidFill>
                  <a:schemeClr val="dk1"/>
                </a:solidFill>
                <a:highlight>
                  <a:srgbClr val="E0FF00"/>
                </a:highlight>
                <a:latin typeface="Helvetica Neue Light"/>
                <a:ea typeface="Helvetica Neue Light"/>
                <a:cs typeface="Helvetica Neue Light"/>
                <a:sym typeface="Helvetica Neue Light"/>
              </a:rPr>
              <a:t>selector.css("propiedad-css","valor");</a:t>
            </a:r>
            <a:endParaRPr i="0" sz="1500" u="none" cap="none" strike="noStrike">
              <a:solidFill>
                <a:schemeClr val="dk1"/>
              </a:solidFill>
              <a:highlight>
                <a:srgbClr val="E0FF00"/>
              </a:highlight>
              <a:latin typeface="Helvetica Neue Light"/>
              <a:ea typeface="Helvetica Neue Light"/>
              <a:cs typeface="Helvetica Neue Light"/>
              <a:sym typeface="Helvetica Neue Light"/>
            </a:endParaRPr>
          </a:p>
        </p:txBody>
      </p:sp>
      <p:sp>
        <p:nvSpPr>
          <p:cNvPr id="323" name="Google Shape;323;p49"/>
          <p:cNvSpPr txBox="1"/>
          <p:nvPr/>
        </p:nvSpPr>
        <p:spPr>
          <a:xfrm>
            <a:off x="1625900" y="14337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MODIFICAR CSS</a:t>
            </a:r>
            <a:endParaRPr b="0" i="1" sz="4500" u="none" cap="none" strike="noStrike">
              <a:solidFill>
                <a:srgbClr val="000000"/>
              </a:solidFill>
              <a:latin typeface="Anton"/>
              <a:ea typeface="Anton"/>
              <a:cs typeface="Anton"/>
              <a:sym typeface="Anton"/>
            </a:endParaRPr>
          </a:p>
        </p:txBody>
      </p:sp>
      <p:sp>
        <p:nvSpPr>
          <p:cNvPr id="324" name="Google Shape;324;p49"/>
          <p:cNvSpPr txBox="1"/>
          <p:nvPr/>
        </p:nvSpPr>
        <p:spPr>
          <a:xfrm>
            <a:off x="650700" y="2574375"/>
            <a:ext cx="7996800" cy="2339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50">
                <a:solidFill>
                  <a:srgbClr val="6272A4"/>
                </a:solidFill>
                <a:latin typeface="Courier New"/>
                <a:ea typeface="Courier New"/>
                <a:cs typeface="Courier New"/>
                <a:sym typeface="Courier New"/>
              </a:rPr>
              <a:t>//Agregamos un parrafo con jQuery</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body</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prepend</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&lt;p class="titulo"&gt;Code House&lt;/p&gt;</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6272A4"/>
                </a:solidFill>
                <a:latin typeface="Courier New"/>
                <a:ea typeface="Courier New"/>
                <a:cs typeface="Courier New"/>
                <a:sym typeface="Courier New"/>
              </a:rPr>
              <a:t>//Modificamos las reglas CSS desde jQuery</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p</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css</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background-color</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yellow</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p</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css</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width</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50%</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.titulo</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css</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color</a:t>
            </a:r>
            <a:r>
              <a:rPr lang="en-GB" sz="1250">
                <a:solidFill>
                  <a:srgbClr val="E9F284"/>
                </a:solidFill>
                <a:latin typeface="Courier New"/>
                <a:ea typeface="Courier New"/>
                <a:cs typeface="Courier New"/>
                <a:sym typeface="Courier New"/>
              </a:rPr>
              <a:t>"</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#ccc</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font-size</a:t>
            </a:r>
            <a:r>
              <a:rPr lang="en-GB" sz="1250">
                <a:solidFill>
                  <a:srgbClr val="E9F284"/>
                </a:solidFill>
                <a:latin typeface="Courier New"/>
                <a:ea typeface="Courier New"/>
                <a:cs typeface="Courier New"/>
                <a:sym typeface="Courier New"/>
              </a:rPr>
              <a:t>"</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40px</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borderLeft</a:t>
            </a:r>
            <a:r>
              <a:rPr lang="en-GB" sz="1250">
                <a:solidFill>
                  <a:srgbClr val="E9F284"/>
                </a:solidFill>
                <a:latin typeface="Courier New"/>
                <a:ea typeface="Courier New"/>
                <a:cs typeface="Courier New"/>
                <a:sym typeface="Courier New"/>
              </a:rPr>
              <a:t>"</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5px solid #ccc</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325" name="Google Shape;325;p49"/>
          <p:cNvPicPr preferRelativeResize="0"/>
          <p:nvPr/>
        </p:nvPicPr>
        <p:blipFill rotWithShape="1">
          <a:blip r:embed="rId3">
            <a:alphaModFix/>
          </a:blip>
          <a:srcRect b="0" l="0" r="0" t="0"/>
          <a:stretch/>
        </p:blipFill>
        <p:spPr>
          <a:xfrm>
            <a:off x="7713350" y="4629000"/>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9" name="Shape 329"/>
        <p:cNvGrpSpPr/>
        <p:nvPr/>
      </p:nvGrpSpPr>
      <p:grpSpPr>
        <a:xfrm>
          <a:off x="0" y="0"/>
          <a:ext cx="0" cy="0"/>
          <a:chOff x="0" y="0"/>
          <a:chExt cx="0" cy="0"/>
        </a:xfrm>
      </p:grpSpPr>
      <p:sp>
        <p:nvSpPr>
          <p:cNvPr id="330" name="Google Shape;330;p5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 ANIMATE</a:t>
            </a:r>
            <a:endParaRPr i="1" sz="3600">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1"/>
          <p:cNvSpPr txBox="1"/>
          <p:nvPr/>
        </p:nvSpPr>
        <p:spPr>
          <a:xfrm>
            <a:off x="650700" y="782737"/>
            <a:ext cx="7842600" cy="157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highlight>
                  <a:srgbClr val="E0FF00"/>
                </a:highlight>
                <a:latin typeface="Helvetica Neue Light"/>
                <a:ea typeface="Helvetica Neue Light"/>
                <a:cs typeface="Helvetica Neue Light"/>
                <a:sym typeface="Helvetica Neue Light"/>
              </a:rPr>
              <a:t>El método animate() nos permite crear efectos de animación sobre cualquier propiedad CSS numérica </a:t>
            </a:r>
            <a:r>
              <a:rPr lang="en-GB" sz="1800">
                <a:solidFill>
                  <a:schemeClr val="dk1"/>
                </a:solidFill>
                <a:highlight>
                  <a:srgbClr val="FFFFFF"/>
                </a:highlight>
                <a:latin typeface="Helvetica Neue Light"/>
                <a:ea typeface="Helvetica Neue Light"/>
                <a:cs typeface="Helvetica Neue Light"/>
                <a:sym typeface="Helvetica Neue Light"/>
              </a:rPr>
              <a:t>. Se requiere como parámetro un objeto de propiedades CSS. Este objeto es similar al que se puede enviar al método .css(), salvo que el rango de propiedades es más restrictivo.</a:t>
            </a:r>
            <a:endParaRPr i="0" sz="18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36" name="Google Shape;336;p51"/>
          <p:cNvSpPr txBox="1"/>
          <p:nvPr/>
        </p:nvSpPr>
        <p:spPr>
          <a:xfrm>
            <a:off x="1682625" y="64835"/>
            <a:ext cx="5666100" cy="71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ANIMATE</a:t>
            </a:r>
            <a:endParaRPr b="0" i="1" sz="4500" u="none" cap="none" strike="noStrike">
              <a:solidFill>
                <a:srgbClr val="000000"/>
              </a:solidFill>
              <a:latin typeface="Anton"/>
              <a:ea typeface="Anton"/>
              <a:cs typeface="Anton"/>
              <a:sym typeface="Anton"/>
            </a:endParaRPr>
          </a:p>
        </p:txBody>
      </p:sp>
      <p:pic>
        <p:nvPicPr>
          <p:cNvPr id="337" name="Google Shape;337;p5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51"/>
          <p:cNvSpPr txBox="1"/>
          <p:nvPr/>
        </p:nvSpPr>
        <p:spPr>
          <a:xfrm>
            <a:off x="163050" y="2184775"/>
            <a:ext cx="8817900" cy="290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//Agregamos un parrafo con jQuery</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body</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prepend</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&lt;p class="titulo"&gt;Code House&lt;/p&gt;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//Animamos sus propiedades CSS con animate</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.titulo</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animate</a:t>
            </a:r>
            <a:r>
              <a:rPr lang="en-GB" sz="1200">
                <a:solidFill>
                  <a:srgbClr val="F8F8F2"/>
                </a:solidFill>
                <a:latin typeface="Courier New"/>
                <a:ea typeface="Courier New"/>
                <a:cs typeface="Courier New"/>
                <a:sym typeface="Courier New"/>
              </a:rPr>
              <a:t>({  left</a:t>
            </a:r>
            <a:r>
              <a:rPr lang="en-GB" sz="1200">
                <a:solidFill>
                  <a:srgbClr val="FF79C6"/>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250px</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opacity</a:t>
            </a:r>
            <a:r>
              <a:rPr lang="en-GB" sz="1200">
                <a:solidFill>
                  <a:srgbClr val="FF79C6"/>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0.5</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height</a:t>
            </a:r>
            <a:r>
              <a:rPr lang="en-GB" sz="1200">
                <a:solidFill>
                  <a:srgbClr val="FF79C6"/>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150px</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width</a:t>
            </a:r>
            <a:r>
              <a:rPr lang="en-GB" sz="1200">
                <a:solidFill>
                  <a:srgbClr val="FF79C6"/>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150px</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 </a:t>
            </a:r>
            <a:r>
              <a:rPr lang="en-GB" sz="1200">
                <a:solidFill>
                  <a:srgbClr val="6272A4"/>
                </a:solidFill>
                <a:latin typeface="Courier New"/>
                <a:ea typeface="Courier New"/>
                <a:cs typeface="Courier New"/>
                <a:sym typeface="Courier New"/>
              </a:rPr>
              <a:t>//1er </a:t>
            </a:r>
            <a:r>
              <a:rPr lang="en-GB" sz="1200">
                <a:solidFill>
                  <a:srgbClr val="6272A4"/>
                </a:solidFill>
                <a:latin typeface="Courier New"/>
                <a:ea typeface="Courier New"/>
                <a:cs typeface="Courier New"/>
                <a:sym typeface="Courier New"/>
              </a:rPr>
              <a:t>parámetro</a:t>
            </a:r>
            <a:r>
              <a:rPr lang="en-GB" sz="1200">
                <a:solidFill>
                  <a:srgbClr val="6272A4"/>
                </a:solidFill>
                <a:latin typeface="Courier New"/>
                <a:ea typeface="Courier New"/>
                <a:cs typeface="Courier New"/>
                <a:sym typeface="Courier New"/>
              </a:rPr>
              <a:t> propiedades</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slow</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//2do </a:t>
            </a:r>
            <a:r>
              <a:rPr lang="en-GB" sz="1200">
                <a:solidFill>
                  <a:srgbClr val="6272A4"/>
                </a:solidFill>
                <a:latin typeface="Courier New"/>
                <a:ea typeface="Courier New"/>
                <a:cs typeface="Courier New"/>
                <a:sym typeface="Courier New"/>
              </a:rPr>
              <a:t>parámetro</a:t>
            </a:r>
            <a:r>
              <a:rPr lang="en-GB" sz="1200">
                <a:solidFill>
                  <a:srgbClr val="6272A4"/>
                </a:solidFill>
                <a:latin typeface="Courier New"/>
                <a:ea typeface="Courier New"/>
                <a:cs typeface="Courier New"/>
                <a:sym typeface="Courier New"/>
              </a:rPr>
              <a:t> duración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//3er parámetro callback</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final de animación</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06292"/>
              </a:solidFill>
              <a:latin typeface="Courier New"/>
              <a:ea typeface="Courier New"/>
              <a:cs typeface="Courier New"/>
              <a:sym typeface="Courier New"/>
            </a:endParaRPr>
          </a:p>
        </p:txBody>
      </p:sp>
      <p:pic>
        <p:nvPicPr>
          <p:cNvPr id="339" name="Google Shape;339;p51"/>
          <p:cNvPicPr preferRelativeResize="0"/>
          <p:nvPr/>
        </p:nvPicPr>
        <p:blipFill rotWithShape="1">
          <a:blip r:embed="rId3">
            <a:alphaModFix/>
          </a:blip>
          <a:srcRect b="0" l="0" r="0" t="0"/>
          <a:stretch/>
        </p:blipFill>
        <p:spPr>
          <a:xfrm>
            <a:off x="7889400" y="48128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52"/>
          <p:cNvSpPr txBox="1"/>
          <p:nvPr/>
        </p:nvSpPr>
        <p:spPr>
          <a:xfrm>
            <a:off x="6704775" y="130125"/>
            <a:ext cx="2439000" cy="71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EJEMPLO APLICADO: </a:t>
            </a:r>
            <a:endParaRPr i="1" sz="2000">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SCROLL ANIMADO</a:t>
            </a:r>
            <a:endParaRPr i="1" sz="2000">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i="1" sz="2000">
              <a:latin typeface="Anton"/>
              <a:ea typeface="Anton"/>
              <a:cs typeface="Anton"/>
              <a:sym typeface="Anton"/>
            </a:endParaRPr>
          </a:p>
        </p:txBody>
      </p:sp>
      <p:sp>
        <p:nvSpPr>
          <p:cNvPr id="345" name="Google Shape;345;p52"/>
          <p:cNvSpPr txBox="1"/>
          <p:nvPr/>
        </p:nvSpPr>
        <p:spPr>
          <a:xfrm>
            <a:off x="199025" y="55500"/>
            <a:ext cx="6582300" cy="5032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//Agregamos una estructura con jQuery</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prepend</a:t>
            </a:r>
            <a:r>
              <a:rPr lang="en-GB" sz="1450">
                <a:solidFill>
                  <a:srgbClr val="F8F8F2"/>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`&lt;/div&gt;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&lt;a&gt;Ir a contacto&lt;/a&gt;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&lt;p style="height: 800px"&gt;&lt;/p&gt;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&lt;section id="seccionContacto"&gt;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&lt;h4&gt;¡Somos Coders!&lt;/h4&gt;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&lt;/section&gt;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1FA8C"/>
                </a:solidFill>
                <a:latin typeface="Courier New"/>
                <a:ea typeface="Courier New"/>
                <a:cs typeface="Courier New"/>
                <a:sym typeface="Courier New"/>
              </a:rPr>
              <a:t>                   &lt;/div&gt;`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 Asociamos la animación al click en un elemento &lt;a&gt;</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click</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function</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e</a:t>
            </a:r>
            <a:r>
              <a:rPr lang="en-GB" sz="1450">
                <a:solidFill>
                  <a:srgbClr val="F8F8F2"/>
                </a:solidFill>
                <a:latin typeface="Courier New"/>
                <a:ea typeface="Courier New"/>
                <a:cs typeface="Courier New"/>
                <a:sym typeface="Courier New"/>
              </a:rPr>
              <a:t>) { </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preventDefault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6272A4"/>
                </a:solidFill>
                <a:latin typeface="Courier New"/>
                <a:ea typeface="Courier New"/>
                <a:cs typeface="Courier New"/>
                <a:sym typeface="Courier New"/>
              </a:rPr>
              <a:t>//Animamos sus propiedades CSS con animate</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html, body</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animate</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scrollTop</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#seccionContacto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offset</a:t>
            </a:r>
            <a:r>
              <a:rPr lang="en-GB" sz="1450">
                <a:solidFill>
                  <a:srgbClr val="F8F8F2"/>
                </a:solidFill>
                <a:latin typeface="Courier New"/>
                <a:ea typeface="Courier New"/>
                <a:cs typeface="Courier New"/>
                <a:sym typeface="Courier New"/>
              </a:rPr>
              <a:t>().top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a:t>
            </a:r>
            <a:r>
              <a:rPr lang="en-GB" sz="1450">
                <a:solidFill>
                  <a:srgbClr val="BD93F9"/>
                </a:solidFill>
                <a:latin typeface="Courier New"/>
                <a:ea typeface="Courier New"/>
                <a:cs typeface="Courier New"/>
                <a:sym typeface="Courier New"/>
              </a:rPr>
              <a:t>2000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06292"/>
              </a:solidFill>
              <a:latin typeface="Courier New"/>
              <a:ea typeface="Courier New"/>
              <a:cs typeface="Courier New"/>
              <a:sym typeface="Courier New"/>
            </a:endParaRPr>
          </a:p>
        </p:txBody>
      </p:sp>
      <p:pic>
        <p:nvPicPr>
          <p:cNvPr id="346" name="Google Shape;346;p52"/>
          <p:cNvPicPr preferRelativeResize="0"/>
          <p:nvPr/>
        </p:nvPicPr>
        <p:blipFill rotWithShape="1">
          <a:blip r:embed="rId3">
            <a:alphaModFix/>
          </a:blip>
          <a:srcRect b="0" l="0" r="0" t="0"/>
          <a:stretch/>
        </p:blipFill>
        <p:spPr>
          <a:xfrm>
            <a:off x="7889400" y="48128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0" name="Shape 350"/>
        <p:cNvGrpSpPr/>
        <p:nvPr/>
      </p:nvGrpSpPr>
      <p:grpSpPr>
        <a:xfrm>
          <a:off x="0" y="0"/>
          <a:ext cx="0" cy="0"/>
          <a:chOff x="0" y="0"/>
          <a:chExt cx="0" cy="0"/>
        </a:xfrm>
      </p:grpSpPr>
      <p:sp>
        <p:nvSpPr>
          <p:cNvPr id="351" name="Google Shape;351;p53"/>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ENCADENAR ANIMACIONES</a:t>
            </a:r>
            <a:endParaRPr i="1" sz="3600">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EFECTOS Y ANIMACIONES CON JQUERY</a:t>
            </a:r>
            <a:endParaRPr i="1" sz="3600">
              <a:solidFill>
                <a:srgbClr val="121212"/>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t/>
            </a:r>
            <a:endParaRPr i="1" sz="3600">
              <a:solidFill>
                <a:srgbClr val="121212"/>
              </a:solidFill>
              <a:latin typeface="Anton"/>
              <a:ea typeface="Anton"/>
              <a:cs typeface="Anton"/>
              <a:sym typeface="Anton"/>
            </a:endParaRPr>
          </a:p>
        </p:txBody>
      </p:sp>
      <p:sp>
        <p:nvSpPr>
          <p:cNvPr id="114" name="Google Shape;114;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15" name="Google Shape;115;p2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13</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4"/>
          <p:cNvSpPr txBox="1"/>
          <p:nvPr/>
        </p:nvSpPr>
        <p:spPr>
          <a:xfrm>
            <a:off x="163200" y="782725"/>
            <a:ext cx="8817900" cy="1576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highlight>
                  <a:srgbClr val="E0FF00"/>
                </a:highlight>
                <a:latin typeface="Helvetica Neue Light"/>
                <a:ea typeface="Helvetica Neue Light"/>
                <a:cs typeface="Helvetica Neue Light"/>
                <a:sym typeface="Helvetica Neue Light"/>
              </a:rPr>
              <a:t>Es posible encadenar métodos jQuery, lo cual permite definir una </a:t>
            </a:r>
            <a:r>
              <a:rPr lang="en-GB" sz="1800">
                <a:solidFill>
                  <a:schemeClr val="dk1"/>
                </a:solidFill>
                <a:highlight>
                  <a:srgbClr val="E0FF00"/>
                </a:highlight>
                <a:latin typeface="Helvetica Neue Light"/>
                <a:ea typeface="Helvetica Neue Light"/>
                <a:cs typeface="Helvetica Neue Light"/>
                <a:sym typeface="Helvetica Neue Light"/>
              </a:rPr>
              <a:t>animación</a:t>
            </a:r>
            <a:r>
              <a:rPr lang="en-GB" sz="1800">
                <a:solidFill>
                  <a:schemeClr val="dk1"/>
                </a:solidFill>
                <a:highlight>
                  <a:srgbClr val="E0FF00"/>
                </a:highlight>
                <a:latin typeface="Helvetica Neue Light"/>
                <a:ea typeface="Helvetica Neue Light"/>
                <a:cs typeface="Helvetica Neue Light"/>
                <a:sym typeface="Helvetica Neue Light"/>
              </a:rPr>
              <a:t> tras otra empleando en una </a:t>
            </a:r>
            <a:r>
              <a:rPr lang="en-GB" sz="1800">
                <a:solidFill>
                  <a:schemeClr val="dk1"/>
                </a:solidFill>
                <a:highlight>
                  <a:srgbClr val="E0FF00"/>
                </a:highlight>
                <a:latin typeface="Helvetica Neue Light"/>
                <a:ea typeface="Helvetica Neue Light"/>
                <a:cs typeface="Helvetica Neue Light"/>
                <a:sym typeface="Helvetica Neue Light"/>
              </a:rPr>
              <a:t>única</a:t>
            </a:r>
            <a:r>
              <a:rPr lang="en-GB" sz="1800">
                <a:solidFill>
                  <a:schemeClr val="dk1"/>
                </a:solidFill>
                <a:highlight>
                  <a:srgbClr val="E0FF00"/>
                </a:highlight>
                <a:latin typeface="Helvetica Neue Light"/>
                <a:ea typeface="Helvetica Neue Light"/>
                <a:cs typeface="Helvetica Neue Light"/>
                <a:sym typeface="Helvetica Neue Light"/>
              </a:rPr>
              <a:t> declaración.</a:t>
            </a:r>
            <a:endParaRPr sz="1800">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latin typeface="Helvetica Neue Light"/>
                <a:ea typeface="Helvetica Neue Light"/>
                <a:cs typeface="Helvetica Neue Light"/>
                <a:sym typeface="Helvetica Neue Light"/>
              </a:rPr>
              <a:t>Es </a:t>
            </a:r>
            <a:r>
              <a:rPr lang="en-GB" sz="1800">
                <a:solidFill>
                  <a:schemeClr val="dk1"/>
                </a:solidFill>
                <a:latin typeface="Helvetica Neue Light"/>
                <a:ea typeface="Helvetica Neue Light"/>
                <a:cs typeface="Helvetica Neue Light"/>
                <a:sym typeface="Helvetica Neue Light"/>
              </a:rPr>
              <a:t>recomendable emplear esta forma</a:t>
            </a:r>
            <a:r>
              <a:rPr lang="en-GB" sz="1800">
                <a:solidFill>
                  <a:schemeClr val="dk1"/>
                </a:solidFill>
                <a:latin typeface="Helvetica Neue Light"/>
                <a:ea typeface="Helvetica Neue Light"/>
                <a:cs typeface="Helvetica Neue Light"/>
                <a:sym typeface="Helvetica Neue Light"/>
              </a:rPr>
              <a:t> si es necesario asociar </a:t>
            </a:r>
            <a:r>
              <a:rPr lang="en-GB" sz="1800">
                <a:solidFill>
                  <a:schemeClr val="dk1"/>
                </a:solidFill>
                <a:latin typeface="Helvetica Neue Light"/>
                <a:ea typeface="Helvetica Neue Light"/>
                <a:cs typeface="Helvetica Neue Light"/>
                <a:sym typeface="Helvetica Neue Light"/>
              </a:rPr>
              <a:t>múltiples</a:t>
            </a:r>
            <a:r>
              <a:rPr lang="en-GB" sz="1800">
                <a:solidFill>
                  <a:schemeClr val="dk1"/>
                </a:solidFill>
                <a:latin typeface="Helvetica Neue Light"/>
                <a:ea typeface="Helvetica Neue Light"/>
                <a:cs typeface="Helvetica Neue Light"/>
                <a:sym typeface="Helvetica Neue Light"/>
              </a:rPr>
              <a:t> animaciones </a:t>
            </a:r>
            <a:r>
              <a:rPr lang="en-GB" sz="1800">
                <a:solidFill>
                  <a:schemeClr val="dk1"/>
                </a:solidFill>
                <a:latin typeface="Helvetica Neue Light"/>
                <a:ea typeface="Helvetica Neue Light"/>
                <a:cs typeface="Helvetica Neue Light"/>
                <a:sym typeface="Helvetica Neue Light"/>
              </a:rPr>
              <a:t>consecutivas</a:t>
            </a:r>
            <a:r>
              <a:rPr lang="en-GB" sz="1800">
                <a:solidFill>
                  <a:schemeClr val="dk1"/>
                </a:solidFill>
                <a:latin typeface="Helvetica Neue Light"/>
                <a:ea typeface="Helvetica Neue Light"/>
                <a:cs typeface="Helvetica Neue Light"/>
                <a:sym typeface="Helvetica Neue Light"/>
              </a:rPr>
              <a:t> a un mismo elemento. Para </a:t>
            </a:r>
            <a:r>
              <a:rPr lang="en-GB" sz="1800">
                <a:solidFill>
                  <a:schemeClr val="dk1"/>
                </a:solidFill>
                <a:latin typeface="Helvetica Neue Light"/>
                <a:ea typeface="Helvetica Neue Light"/>
                <a:cs typeface="Helvetica Neue Light"/>
                <a:sym typeface="Helvetica Neue Light"/>
              </a:rPr>
              <a:t>ahorrarnos</a:t>
            </a:r>
            <a:r>
              <a:rPr lang="en-GB" sz="1800">
                <a:solidFill>
                  <a:schemeClr val="dk1"/>
                </a:solidFill>
                <a:latin typeface="Helvetica Neue Light"/>
                <a:ea typeface="Helvetica Neue Light"/>
                <a:cs typeface="Helvetica Neue Light"/>
                <a:sym typeface="Helvetica Neue Light"/>
              </a:rPr>
              <a:t> consultas al DOM.</a:t>
            </a:r>
            <a:endParaRPr sz="1800">
              <a:solidFill>
                <a:schemeClr val="dk1"/>
              </a:solidFill>
              <a:latin typeface="Helvetica Neue Light"/>
              <a:ea typeface="Helvetica Neue Light"/>
              <a:cs typeface="Helvetica Neue Light"/>
              <a:sym typeface="Helvetica Neue Light"/>
            </a:endParaRPr>
          </a:p>
        </p:txBody>
      </p:sp>
      <p:sp>
        <p:nvSpPr>
          <p:cNvPr id="357" name="Google Shape;357;p54"/>
          <p:cNvSpPr txBox="1"/>
          <p:nvPr/>
        </p:nvSpPr>
        <p:spPr>
          <a:xfrm>
            <a:off x="1682625" y="64835"/>
            <a:ext cx="5666100" cy="71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ENCADENAR ANIMACIONES</a:t>
            </a:r>
            <a:endParaRPr b="0" i="1" sz="4500" u="none" cap="none" strike="noStrike">
              <a:solidFill>
                <a:srgbClr val="000000"/>
              </a:solidFill>
              <a:latin typeface="Anton"/>
              <a:ea typeface="Anton"/>
              <a:cs typeface="Anton"/>
              <a:sym typeface="Anton"/>
            </a:endParaRPr>
          </a:p>
        </p:txBody>
      </p:sp>
      <p:sp>
        <p:nvSpPr>
          <p:cNvPr id="358" name="Google Shape;358;p54"/>
          <p:cNvSpPr txBox="1"/>
          <p:nvPr/>
        </p:nvSpPr>
        <p:spPr>
          <a:xfrm>
            <a:off x="1325100" y="2284175"/>
            <a:ext cx="6493800" cy="262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a:t>
            </a:r>
            <a:r>
              <a:rPr lang="en-GB" sz="1600">
                <a:solidFill>
                  <a:srgbClr val="6272A4"/>
                </a:solidFill>
                <a:latin typeface="Courier New"/>
                <a:ea typeface="Courier New"/>
                <a:cs typeface="Courier New"/>
                <a:sym typeface="Courier New"/>
              </a:rPr>
              <a:t>Agreguemos</a:t>
            </a:r>
            <a:r>
              <a:rPr lang="en-GB" sz="1600">
                <a:solidFill>
                  <a:srgbClr val="6272A4"/>
                </a:solidFill>
                <a:latin typeface="Courier New"/>
                <a:ea typeface="Courier New"/>
                <a:cs typeface="Courier New"/>
                <a:sym typeface="Courier New"/>
              </a:rPr>
              <a:t> un </a:t>
            </a:r>
            <a:r>
              <a:rPr lang="en-GB" sz="1600">
                <a:solidFill>
                  <a:srgbClr val="6272A4"/>
                </a:solidFill>
                <a:latin typeface="Courier New"/>
                <a:ea typeface="Courier New"/>
                <a:cs typeface="Courier New"/>
                <a:sym typeface="Courier New"/>
              </a:rPr>
              <a:t>párrafo</a:t>
            </a:r>
            <a:r>
              <a:rPr lang="en-GB" sz="1600">
                <a:solidFill>
                  <a:srgbClr val="6272A4"/>
                </a:solidFill>
                <a:latin typeface="Courier New"/>
                <a:ea typeface="Courier New"/>
                <a:cs typeface="Courier New"/>
                <a:sym typeface="Courier New"/>
              </a:rPr>
              <a:t> con jQuery</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body</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prepend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&lt;p id="p1"&gt;Coder House&lt;/p&gt;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a:t>
            </a:r>
            <a:r>
              <a:rPr lang="en-GB" sz="1600">
                <a:solidFill>
                  <a:srgbClr val="6272A4"/>
                </a:solidFill>
                <a:latin typeface="Courier New"/>
                <a:ea typeface="Courier New"/>
                <a:cs typeface="Courier New"/>
                <a:sym typeface="Courier New"/>
              </a:rPr>
              <a:t>Declaración</a:t>
            </a:r>
            <a:r>
              <a:rPr lang="en-GB" sz="1600">
                <a:solidFill>
                  <a:srgbClr val="6272A4"/>
                </a:solidFill>
                <a:latin typeface="Courier New"/>
                <a:ea typeface="Courier New"/>
                <a:cs typeface="Courier New"/>
                <a:sym typeface="Courier New"/>
              </a:rPr>
              <a:t> de </a:t>
            </a:r>
            <a:r>
              <a:rPr lang="en-GB" sz="1600">
                <a:solidFill>
                  <a:srgbClr val="6272A4"/>
                </a:solidFill>
                <a:latin typeface="Courier New"/>
                <a:ea typeface="Courier New"/>
                <a:cs typeface="Courier New"/>
                <a:sym typeface="Courier New"/>
              </a:rPr>
              <a:t>métodos</a:t>
            </a:r>
            <a:r>
              <a:rPr lang="en-GB" sz="1600">
                <a:solidFill>
                  <a:srgbClr val="6272A4"/>
                </a:solidFill>
                <a:latin typeface="Courier New"/>
                <a:ea typeface="Courier New"/>
                <a:cs typeface="Courier New"/>
                <a:sym typeface="Courier New"/>
              </a:rPr>
              <a:t> encadenados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css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color</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red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slideUp</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2000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slideDown</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2000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06292"/>
              </a:solidFill>
              <a:latin typeface="Courier New"/>
              <a:ea typeface="Courier New"/>
              <a:cs typeface="Courier New"/>
              <a:sym typeface="Courier New"/>
            </a:endParaRPr>
          </a:p>
        </p:txBody>
      </p:sp>
      <p:pic>
        <p:nvPicPr>
          <p:cNvPr id="359" name="Google Shape;359;p54"/>
          <p:cNvPicPr preferRelativeResize="0"/>
          <p:nvPr/>
        </p:nvPicPr>
        <p:blipFill rotWithShape="1">
          <a:blip r:embed="rId3">
            <a:alphaModFix/>
          </a:blip>
          <a:srcRect b="0" l="0" r="0" t="0"/>
          <a:stretch/>
        </p:blipFill>
        <p:spPr>
          <a:xfrm>
            <a:off x="7889400" y="48128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5"/>
          <p:cNvSpPr txBox="1"/>
          <p:nvPr/>
        </p:nvSpPr>
        <p:spPr>
          <a:xfrm>
            <a:off x="158025" y="905200"/>
            <a:ext cx="8715300" cy="862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1800">
                <a:solidFill>
                  <a:schemeClr val="dk1"/>
                </a:solidFill>
                <a:highlight>
                  <a:srgbClr val="E0FF00"/>
                </a:highlight>
                <a:latin typeface="Helvetica Neue Light"/>
                <a:ea typeface="Helvetica Neue Light"/>
                <a:cs typeface="Helvetica Neue Light"/>
                <a:sym typeface="Helvetica Neue Light"/>
              </a:rPr>
              <a:t>El método delay() nos permite retrasar la ejecución de comandos encadenados. </a:t>
            </a:r>
            <a:r>
              <a:rPr lang="en-GB" sz="1800">
                <a:solidFill>
                  <a:schemeClr val="dk1"/>
                </a:solidFill>
                <a:latin typeface="Helvetica Neue Light"/>
                <a:ea typeface="Helvetica Neue Light"/>
                <a:cs typeface="Helvetica Neue Light"/>
                <a:sym typeface="Helvetica Neue Light"/>
              </a:rPr>
              <a:t>Puede utilizarse para establecer un tiempo de espera en milisegundos entre una animación y la siguiente.</a:t>
            </a:r>
            <a:endParaRPr i="0" sz="1800" u="none" cap="none" strike="noStrike">
              <a:solidFill>
                <a:schemeClr val="dk1"/>
              </a:solidFill>
              <a:latin typeface="Helvetica Neue Light"/>
              <a:ea typeface="Helvetica Neue Light"/>
              <a:cs typeface="Helvetica Neue Light"/>
              <a:sym typeface="Helvetica Neue Light"/>
            </a:endParaRPr>
          </a:p>
        </p:txBody>
      </p:sp>
      <p:sp>
        <p:nvSpPr>
          <p:cNvPr id="365" name="Google Shape;365;p55"/>
          <p:cNvSpPr txBox="1"/>
          <p:nvPr/>
        </p:nvSpPr>
        <p:spPr>
          <a:xfrm>
            <a:off x="1682625" y="64835"/>
            <a:ext cx="5666100" cy="71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MÉTODO DELAY</a:t>
            </a:r>
            <a:endParaRPr b="0" i="1" sz="4500" u="none" cap="none" strike="noStrike">
              <a:solidFill>
                <a:srgbClr val="000000"/>
              </a:solidFill>
              <a:latin typeface="Anton"/>
              <a:ea typeface="Anton"/>
              <a:cs typeface="Anton"/>
              <a:sym typeface="Anton"/>
            </a:endParaRPr>
          </a:p>
        </p:txBody>
      </p:sp>
      <p:pic>
        <p:nvPicPr>
          <p:cNvPr id="366" name="Google Shape;366;p55"/>
          <p:cNvPicPr preferRelativeResize="0"/>
          <p:nvPr/>
        </p:nvPicPr>
        <p:blipFill rotWithShape="1">
          <a:blip r:embed="rId3">
            <a:alphaModFix/>
          </a:blip>
          <a:srcRect b="0" l="0" r="0" t="0"/>
          <a:stretch/>
        </p:blipFill>
        <p:spPr>
          <a:xfrm>
            <a:off x="7818900" y="4720975"/>
            <a:ext cx="1186526" cy="330675"/>
          </a:xfrm>
          <a:prstGeom prst="rect">
            <a:avLst/>
          </a:prstGeom>
          <a:noFill/>
          <a:ln>
            <a:noFill/>
          </a:ln>
        </p:spPr>
      </p:pic>
      <p:sp>
        <p:nvSpPr>
          <p:cNvPr id="367" name="Google Shape;367;p55"/>
          <p:cNvSpPr txBox="1"/>
          <p:nvPr/>
        </p:nvSpPr>
        <p:spPr>
          <a:xfrm>
            <a:off x="1325100" y="2284175"/>
            <a:ext cx="6493800" cy="262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//Agregamos un </a:t>
            </a:r>
            <a:r>
              <a:rPr lang="en-GB" sz="1600">
                <a:solidFill>
                  <a:srgbClr val="6272A4"/>
                </a:solidFill>
                <a:latin typeface="Courier New"/>
                <a:ea typeface="Courier New"/>
                <a:cs typeface="Courier New"/>
                <a:sym typeface="Courier New"/>
              </a:rPr>
              <a:t>párrafo</a:t>
            </a:r>
            <a:r>
              <a:rPr lang="en-GB" sz="1600">
                <a:solidFill>
                  <a:srgbClr val="6272A4"/>
                </a:solidFill>
                <a:latin typeface="Courier New"/>
                <a:ea typeface="Courier New"/>
                <a:cs typeface="Courier New"/>
                <a:sym typeface="Courier New"/>
              </a:rPr>
              <a:t> con jQuery</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body</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prepend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&lt;p id="p1"&gt;Coder House&lt;/p&gt;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a:t>
            </a:r>
            <a:r>
              <a:rPr lang="en-GB" sz="1600">
                <a:solidFill>
                  <a:srgbClr val="6272A4"/>
                </a:solidFill>
                <a:latin typeface="Courier New"/>
                <a:ea typeface="Courier New"/>
                <a:cs typeface="Courier New"/>
                <a:sym typeface="Courier New"/>
              </a:rPr>
              <a:t>Declaración</a:t>
            </a:r>
            <a:r>
              <a:rPr lang="en-GB" sz="1600">
                <a:solidFill>
                  <a:srgbClr val="6272A4"/>
                </a:solidFill>
                <a:latin typeface="Courier New"/>
                <a:ea typeface="Courier New"/>
                <a:cs typeface="Courier New"/>
                <a:sym typeface="Courier New"/>
              </a:rPr>
              <a:t> de </a:t>
            </a:r>
            <a:r>
              <a:rPr lang="en-GB" sz="1600">
                <a:solidFill>
                  <a:srgbClr val="6272A4"/>
                </a:solidFill>
                <a:latin typeface="Courier New"/>
                <a:ea typeface="Courier New"/>
                <a:cs typeface="Courier New"/>
                <a:sym typeface="Courier New"/>
              </a:rPr>
              <a:t>métodos</a:t>
            </a:r>
            <a:r>
              <a:rPr lang="en-GB" sz="1600">
                <a:solidFill>
                  <a:srgbClr val="6272A4"/>
                </a:solidFill>
                <a:latin typeface="Courier New"/>
                <a:ea typeface="Courier New"/>
                <a:cs typeface="Courier New"/>
                <a:sym typeface="Courier New"/>
              </a:rPr>
              <a:t> encadenados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css</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color</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red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slideUp</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2000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delay</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2000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slideDown</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2000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06292"/>
              </a:solidFill>
              <a:latin typeface="Courier New"/>
              <a:ea typeface="Courier New"/>
              <a:cs typeface="Courier New"/>
              <a:sym typeface="Courier Ne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nvSpPr>
        <p:spPr>
          <a:xfrm>
            <a:off x="6704775" y="130125"/>
            <a:ext cx="2439000" cy="717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EJEMPLO APLICADO: </a:t>
            </a:r>
            <a:endParaRPr i="1" sz="2000">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ANIMANDO LA COMPRA</a:t>
            </a:r>
            <a:endParaRPr i="1" sz="2000">
              <a:latin typeface="Anton"/>
              <a:ea typeface="Anton"/>
              <a:cs typeface="Anton"/>
              <a:sym typeface="Anton"/>
            </a:endParaRPr>
          </a:p>
          <a:p>
            <a:pPr indent="0" lvl="0" marL="0" marR="0" rtl="0" algn="ctr">
              <a:lnSpc>
                <a:spcPct val="100000"/>
              </a:lnSpc>
              <a:spcBef>
                <a:spcPts val="0"/>
              </a:spcBef>
              <a:spcAft>
                <a:spcPts val="0"/>
              </a:spcAft>
              <a:buClr>
                <a:srgbClr val="000000"/>
              </a:buClr>
              <a:buSzPts val="4500"/>
              <a:buFont typeface="Arial"/>
              <a:buNone/>
            </a:pPr>
            <a:r>
              <a:t/>
            </a:r>
            <a:endParaRPr i="1" sz="2000">
              <a:latin typeface="Anton"/>
              <a:ea typeface="Anton"/>
              <a:cs typeface="Anton"/>
              <a:sym typeface="Anton"/>
            </a:endParaRPr>
          </a:p>
        </p:txBody>
      </p:sp>
      <p:sp>
        <p:nvSpPr>
          <p:cNvPr id="373" name="Google Shape;373;p56"/>
          <p:cNvSpPr txBox="1"/>
          <p:nvPr/>
        </p:nvSpPr>
        <p:spPr>
          <a:xfrm>
            <a:off x="191375" y="27750"/>
            <a:ext cx="6582300" cy="5115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900">
                <a:solidFill>
                  <a:srgbClr val="6272A4"/>
                </a:solidFill>
                <a:latin typeface="Courier New"/>
                <a:ea typeface="Courier New"/>
                <a:cs typeface="Courier New"/>
                <a:sym typeface="Courier New"/>
              </a:rPr>
              <a:t>// Array de objetos para agregar información al DOM.</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F79C6"/>
                </a:solidFill>
                <a:latin typeface="Courier New"/>
                <a:ea typeface="Courier New"/>
                <a:cs typeface="Courier New"/>
                <a:sym typeface="Courier New"/>
              </a:rPr>
              <a:t>const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productos</a:t>
            </a:r>
            <a:r>
              <a:rPr lang="en-GB" sz="900">
                <a:solidFill>
                  <a:srgbClr val="F8F8F2"/>
                </a:solidFill>
                <a:latin typeface="Courier New"/>
                <a:ea typeface="Courier New"/>
                <a:cs typeface="Courier New"/>
                <a:sym typeface="Courier New"/>
              </a:rPr>
              <a:t> </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 id</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1</a:t>
            </a:r>
            <a:r>
              <a:rPr lang="en-GB" sz="900">
                <a:solidFill>
                  <a:srgbClr val="F8F8F2"/>
                </a:solidFill>
                <a:latin typeface="Courier New"/>
                <a:ea typeface="Courier New"/>
                <a:cs typeface="Courier New"/>
                <a:sym typeface="Courier New"/>
              </a:rPr>
              <a:t>,  nombre</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Arroz</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precio</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125</a:t>
            </a:r>
            <a:r>
              <a:rPr lang="en-GB" sz="900">
                <a:solidFill>
                  <a:srgbClr val="F8F8F2"/>
                </a:solidFill>
                <a:latin typeface="Courier New"/>
                <a:ea typeface="Courier New"/>
                <a:cs typeface="Courier New"/>
                <a:sym typeface="Courier New"/>
              </a:rPr>
              <a:t>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id</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2</a:t>
            </a:r>
            <a:r>
              <a:rPr lang="en-GB" sz="900">
                <a:solidFill>
                  <a:srgbClr val="F8F8F2"/>
                </a:solidFill>
                <a:latin typeface="Courier New"/>
                <a:ea typeface="Courier New"/>
                <a:cs typeface="Courier New"/>
                <a:sym typeface="Courier New"/>
              </a:rPr>
              <a:t>,  nombre</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Fideo</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precio</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70</a:t>
            </a:r>
            <a:r>
              <a:rPr lang="en-GB" sz="900">
                <a:solidFill>
                  <a:srgbClr val="F8F8F2"/>
                </a:solidFill>
                <a:latin typeface="Courier New"/>
                <a:ea typeface="Courier New"/>
                <a:cs typeface="Courier New"/>
                <a:sym typeface="Courier New"/>
              </a:rPr>
              <a:t>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id</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3</a:t>
            </a:r>
            <a:r>
              <a:rPr lang="en-GB" sz="900">
                <a:solidFill>
                  <a:srgbClr val="F8F8F2"/>
                </a:solidFill>
                <a:latin typeface="Courier New"/>
                <a:ea typeface="Courier New"/>
                <a:cs typeface="Courier New"/>
                <a:sym typeface="Courier New"/>
              </a:rPr>
              <a:t>,  nombre</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Pan</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 precio</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50</a:t>
            </a: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id</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4</a:t>
            </a:r>
            <a:r>
              <a:rPr lang="en-GB" sz="900">
                <a:solidFill>
                  <a:srgbClr val="F8F8F2"/>
                </a:solidFill>
                <a:latin typeface="Courier New"/>
                <a:ea typeface="Courier New"/>
                <a:cs typeface="Courier New"/>
                <a:sym typeface="Courier New"/>
              </a:rPr>
              <a:t>,  nombre</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Flan</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 precio</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100</a:t>
            </a: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6272A4"/>
                </a:solidFill>
                <a:latin typeface="Courier New"/>
                <a:ea typeface="Courier New"/>
                <a:cs typeface="Courier New"/>
                <a:sym typeface="Courier New"/>
              </a:rPr>
              <a:t>// Asociamos el evento click en ready luego del DOM Generado</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50FA7B"/>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lang="en-GB" sz="900">
                <a:solidFill>
                  <a:srgbClr val="BD93F9"/>
                </a:solidFill>
                <a:latin typeface="Courier New"/>
                <a:ea typeface="Courier New"/>
                <a:cs typeface="Courier New"/>
                <a:sym typeface="Courier New"/>
              </a:rPr>
              <a:t>document</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ready</a:t>
            </a:r>
            <a:r>
              <a:rPr lang="en-GB" sz="900">
                <a:solidFill>
                  <a:srgbClr val="F8F8F2"/>
                </a:solidFill>
                <a:latin typeface="Courier New"/>
                <a:ea typeface="Courier New"/>
                <a:cs typeface="Courier New"/>
                <a:sym typeface="Courier New"/>
              </a:rPr>
              <a:t>(</a:t>
            </a:r>
            <a:r>
              <a:rPr lang="en-GB" sz="900">
                <a:solidFill>
                  <a:srgbClr val="FF79C6"/>
                </a:solidFill>
                <a:latin typeface="Courier New"/>
                <a:ea typeface="Courier New"/>
                <a:cs typeface="Courier New"/>
                <a:sym typeface="Courier New"/>
              </a:rPr>
              <a:t>function</a:t>
            </a:r>
            <a:r>
              <a:rPr lang="en-GB" sz="900">
                <a:solidFill>
                  <a:srgbClr val="F8F8F2"/>
                </a:solidFill>
                <a:latin typeface="Courier New"/>
                <a:ea typeface="Courier New"/>
                <a:cs typeface="Courier New"/>
                <a:sym typeface="Courier New"/>
              </a:rPr>
              <a:t> ()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50FA7B"/>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.btnComprar</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click</a:t>
            </a:r>
            <a:r>
              <a:rPr lang="en-GB" sz="900">
                <a:solidFill>
                  <a:srgbClr val="F8F8F2"/>
                </a:solidFill>
                <a:latin typeface="Courier New"/>
                <a:ea typeface="Courier New"/>
                <a:cs typeface="Courier New"/>
                <a:sym typeface="Courier New"/>
              </a:rPr>
              <a:t>(</a:t>
            </a:r>
            <a:r>
              <a:rPr lang="en-GB" sz="900">
                <a:solidFill>
                  <a:srgbClr val="FF79C6"/>
                </a:solidFill>
                <a:latin typeface="Courier New"/>
                <a:ea typeface="Courier New"/>
                <a:cs typeface="Courier New"/>
                <a:sym typeface="Courier New"/>
              </a:rPr>
              <a:t>function</a:t>
            </a:r>
            <a:r>
              <a:rPr lang="en-GB" sz="900">
                <a:solidFill>
                  <a:srgbClr val="F8F8F2"/>
                </a:solidFill>
                <a:latin typeface="Courier New"/>
                <a:ea typeface="Courier New"/>
                <a:cs typeface="Courier New"/>
                <a:sym typeface="Courier New"/>
              </a:rPr>
              <a:t> (</a:t>
            </a:r>
            <a:r>
              <a:rPr i="1" lang="en-GB" sz="900">
                <a:solidFill>
                  <a:srgbClr val="FFB86C"/>
                </a:solidFill>
                <a:latin typeface="Courier New"/>
                <a:ea typeface="Courier New"/>
                <a:cs typeface="Courier New"/>
                <a:sym typeface="Courier New"/>
              </a:rPr>
              <a:t>e</a:t>
            </a:r>
            <a:r>
              <a:rPr lang="en-GB" sz="900">
                <a:solidFill>
                  <a:srgbClr val="F8F8F2"/>
                </a:solidFill>
                <a:latin typeface="Courier New"/>
                <a:ea typeface="Courier New"/>
                <a:cs typeface="Courier New"/>
                <a:sym typeface="Courier New"/>
              </a:rPr>
              <a:t>) {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6272A4"/>
                </a:solidFill>
                <a:latin typeface="Courier New"/>
                <a:ea typeface="Courier New"/>
                <a:cs typeface="Courier New"/>
                <a:sym typeface="Courier New"/>
              </a:rPr>
              <a:t>//Obtenemos hijos del padre &lt;div&gt; desde el target</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FF79C6"/>
                </a:solidFill>
                <a:latin typeface="Courier New"/>
                <a:ea typeface="Courier New"/>
                <a:cs typeface="Courier New"/>
                <a:sym typeface="Courier New"/>
              </a:rPr>
              <a:t>let</a:t>
            </a:r>
            <a:r>
              <a:rPr lang="en-GB" sz="900">
                <a:solidFill>
                  <a:srgbClr val="F8F8F2"/>
                </a:solidFill>
                <a:latin typeface="Courier New"/>
                <a:ea typeface="Courier New"/>
                <a:cs typeface="Courier New"/>
                <a:sym typeface="Courier New"/>
              </a:rPr>
              <a:t> hijos </a:t>
            </a:r>
            <a:r>
              <a:rPr lang="en-GB" sz="900">
                <a:solidFill>
                  <a:srgbClr val="FF79C6"/>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 </a:t>
            </a:r>
            <a:r>
              <a:rPr lang="en-GB" sz="900">
                <a:solidFill>
                  <a:srgbClr val="50FA7B"/>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i="1" lang="en-GB" sz="900">
                <a:solidFill>
                  <a:srgbClr val="FFB86C"/>
                </a:solidFill>
                <a:latin typeface="Courier New"/>
                <a:ea typeface="Courier New"/>
                <a:cs typeface="Courier New"/>
                <a:sym typeface="Courier New"/>
              </a:rPr>
              <a:t>e</a:t>
            </a:r>
            <a:r>
              <a:rPr lang="en-GB" sz="900">
                <a:solidFill>
                  <a:srgbClr val="F8F8F2"/>
                </a:solidFill>
                <a:latin typeface="Courier New"/>
                <a:ea typeface="Courier New"/>
                <a:cs typeface="Courier New"/>
                <a:sym typeface="Courier New"/>
              </a:rPr>
              <a:t>.target).</a:t>
            </a:r>
            <a:r>
              <a:rPr lang="en-GB" sz="900">
                <a:solidFill>
                  <a:srgbClr val="50FA7B"/>
                </a:solidFill>
                <a:latin typeface="Courier New"/>
                <a:ea typeface="Courier New"/>
                <a:cs typeface="Courier New"/>
                <a:sym typeface="Courier New"/>
              </a:rPr>
              <a:t>parent</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children</a:t>
            </a: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6272A4"/>
                </a:solidFill>
                <a:latin typeface="Courier New"/>
                <a:ea typeface="Courier New"/>
                <a:cs typeface="Courier New"/>
                <a:sym typeface="Courier New"/>
              </a:rPr>
              <a:t>//Primer input, valor de ID oculto</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console</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log</a:t>
            </a:r>
            <a:r>
              <a:rPr lang="en-GB" sz="900">
                <a:solidFill>
                  <a:srgbClr val="F8F8F2"/>
                </a:solidFill>
                <a:latin typeface="Courier New"/>
                <a:ea typeface="Courier New"/>
                <a:cs typeface="Courier New"/>
                <a:sym typeface="Courier New"/>
              </a:rPr>
              <a:t>(hijos[</a:t>
            </a:r>
            <a:r>
              <a:rPr lang="en-GB" sz="900">
                <a:solidFill>
                  <a:srgbClr val="BD93F9"/>
                </a:solidFill>
                <a:latin typeface="Courier New"/>
                <a:ea typeface="Courier New"/>
                <a:cs typeface="Courier New"/>
                <a:sym typeface="Courier New"/>
              </a:rPr>
              <a:t>0</a:t>
            </a:r>
            <a:r>
              <a:rPr lang="en-GB" sz="900">
                <a:solidFill>
                  <a:srgbClr val="F8F8F2"/>
                </a:solidFill>
                <a:latin typeface="Courier New"/>
                <a:ea typeface="Courier New"/>
                <a:cs typeface="Courier New"/>
                <a:sym typeface="Courier New"/>
              </a:rPr>
              <a:t>].value);</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6272A4"/>
                </a:solidFill>
                <a:latin typeface="Courier New"/>
                <a:ea typeface="Courier New"/>
                <a:cs typeface="Courier New"/>
                <a:sym typeface="Courier New"/>
              </a:rPr>
              <a:t>//Animaciòn de respuesta de compra</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50FA7B"/>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i="1" lang="en-GB" sz="900">
                <a:solidFill>
                  <a:srgbClr val="FFB86C"/>
                </a:solidFill>
                <a:latin typeface="Courier New"/>
                <a:ea typeface="Courier New"/>
                <a:cs typeface="Courier New"/>
                <a:sym typeface="Courier New"/>
              </a:rPr>
              <a:t>e</a:t>
            </a:r>
            <a:r>
              <a:rPr lang="en-GB" sz="900">
                <a:solidFill>
                  <a:srgbClr val="F8F8F2"/>
                </a:solidFill>
                <a:latin typeface="Courier New"/>
                <a:ea typeface="Courier New"/>
                <a:cs typeface="Courier New"/>
                <a:sym typeface="Courier New"/>
              </a:rPr>
              <a:t>.target).</a:t>
            </a:r>
            <a:r>
              <a:rPr lang="en-GB" sz="900">
                <a:solidFill>
                  <a:srgbClr val="50FA7B"/>
                </a:solidFill>
                <a:latin typeface="Courier New"/>
                <a:ea typeface="Courier New"/>
                <a:cs typeface="Courier New"/>
                <a:sym typeface="Courier New"/>
              </a:rPr>
              <a:t>parent</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slideUp</a:t>
            </a:r>
            <a:r>
              <a:rPr lang="en-GB" sz="900">
                <a:solidFill>
                  <a:srgbClr val="F8F8F2"/>
                </a:solidFill>
                <a:latin typeface="Courier New"/>
                <a:ea typeface="Courier New"/>
                <a:cs typeface="Courier New"/>
                <a:sym typeface="Courier New"/>
              </a:rPr>
              <a:t>(</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slow</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6272A4"/>
                </a:solidFill>
                <a:latin typeface="Courier New"/>
                <a:ea typeface="Courier New"/>
                <a:cs typeface="Courier New"/>
                <a:sym typeface="Courier New"/>
              </a:rPr>
              <a:t>// Recorremos el array con for..of</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F79C6"/>
                </a:solidFill>
                <a:latin typeface="Courier New"/>
                <a:ea typeface="Courier New"/>
                <a:cs typeface="Courier New"/>
                <a:sym typeface="Courier New"/>
              </a:rPr>
              <a:t>for</a:t>
            </a:r>
            <a:r>
              <a:rPr lang="en-GB" sz="900">
                <a:solidFill>
                  <a:srgbClr val="F8F8F2"/>
                </a:solidFill>
                <a:latin typeface="Courier New"/>
                <a:ea typeface="Courier New"/>
                <a:cs typeface="Courier New"/>
                <a:sym typeface="Courier New"/>
              </a:rPr>
              <a:t> (</a:t>
            </a:r>
            <a:r>
              <a:rPr lang="en-GB" sz="900">
                <a:solidFill>
                  <a:srgbClr val="FF79C6"/>
                </a:solidFill>
                <a:latin typeface="Courier New"/>
                <a:ea typeface="Courier New"/>
                <a:cs typeface="Courier New"/>
                <a:sym typeface="Courier New"/>
              </a:rPr>
              <a:t>const</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producto</a:t>
            </a:r>
            <a:r>
              <a:rPr lang="en-GB" sz="900">
                <a:solidFill>
                  <a:srgbClr val="F8F8F2"/>
                </a:solidFill>
                <a:latin typeface="Courier New"/>
                <a:ea typeface="Courier New"/>
                <a:cs typeface="Courier New"/>
                <a:sym typeface="Courier New"/>
              </a:rPr>
              <a:t> </a:t>
            </a:r>
            <a:r>
              <a:rPr lang="en-GB" sz="900">
                <a:solidFill>
                  <a:srgbClr val="FF79C6"/>
                </a:solidFill>
                <a:latin typeface="Courier New"/>
                <a:ea typeface="Courier New"/>
                <a:cs typeface="Courier New"/>
                <a:sym typeface="Courier New"/>
              </a:rPr>
              <a:t>of</a:t>
            </a:r>
            <a:r>
              <a:rPr lang="en-GB" sz="900">
                <a:solidFill>
                  <a:srgbClr val="F8F8F2"/>
                </a:solidFill>
                <a:latin typeface="Courier New"/>
                <a:ea typeface="Courier New"/>
                <a:cs typeface="Courier New"/>
                <a:sym typeface="Courier New"/>
              </a:rPr>
              <a:t> </a:t>
            </a:r>
            <a:r>
              <a:rPr lang="en-GB" sz="900">
                <a:solidFill>
                  <a:srgbClr val="BD93F9"/>
                </a:solidFill>
                <a:latin typeface="Courier New"/>
                <a:ea typeface="Courier New"/>
                <a:cs typeface="Courier New"/>
                <a:sym typeface="Courier New"/>
              </a:rPr>
              <a:t>productos</a:t>
            </a:r>
            <a:r>
              <a:rPr lang="en-GB" sz="900">
                <a:solidFill>
                  <a:srgbClr val="F8F8F2"/>
                </a:solidFill>
                <a:latin typeface="Courier New"/>
                <a:ea typeface="Courier New"/>
                <a:cs typeface="Courier New"/>
                <a:sym typeface="Courier New"/>
              </a:rPr>
              <a:t>) {</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6272A4"/>
                </a:solidFill>
                <a:latin typeface="Courier New"/>
                <a:ea typeface="Courier New"/>
                <a:cs typeface="Courier New"/>
                <a:sym typeface="Courier New"/>
              </a:rPr>
              <a:t>//Por cada producto ademas de los datos agregamos un botón </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    </a:t>
            </a:r>
            <a:r>
              <a:rPr lang="en-GB" sz="900">
                <a:solidFill>
                  <a:srgbClr val="50FA7B"/>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lang="en-GB" sz="900">
                <a:solidFill>
                  <a:srgbClr val="E9F284"/>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#app</a:t>
            </a:r>
            <a:r>
              <a:rPr lang="en-GB" sz="900">
                <a:solidFill>
                  <a:srgbClr val="E9F284"/>
                </a:solidFill>
                <a:latin typeface="Courier New"/>
                <a:ea typeface="Courier New"/>
                <a:cs typeface="Courier New"/>
                <a:sym typeface="Courier New"/>
              </a:rPr>
              <a:t>"</a:t>
            </a:r>
            <a:r>
              <a:rPr lang="en-GB" sz="900">
                <a:solidFill>
                  <a:srgbClr val="F8F8F2"/>
                </a:solidFill>
                <a:latin typeface="Courier New"/>
                <a:ea typeface="Courier New"/>
                <a:cs typeface="Courier New"/>
                <a:sym typeface="Courier New"/>
              </a:rPr>
              <a:t>).</a:t>
            </a:r>
            <a:r>
              <a:rPr lang="en-GB" sz="900">
                <a:solidFill>
                  <a:srgbClr val="50FA7B"/>
                </a:solidFill>
                <a:latin typeface="Courier New"/>
                <a:ea typeface="Courier New"/>
                <a:cs typeface="Courier New"/>
                <a:sym typeface="Courier New"/>
              </a:rPr>
              <a:t>append</a:t>
            </a:r>
            <a:r>
              <a:rPr lang="en-GB" sz="900">
                <a:solidFill>
                  <a:srgbClr val="F8F8F2"/>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`&lt;div&gt;</a:t>
            </a:r>
            <a:endParaRPr sz="9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1FA8C"/>
                </a:solidFill>
                <a:latin typeface="Courier New"/>
                <a:ea typeface="Courier New"/>
                <a:cs typeface="Courier New"/>
                <a:sym typeface="Courier New"/>
              </a:rPr>
              <a:t>                        &lt;input value="</a:t>
            </a:r>
            <a:r>
              <a:rPr lang="en-GB" sz="900">
                <a:solidFill>
                  <a:srgbClr val="FF79C6"/>
                </a:solidFill>
                <a:latin typeface="Courier New"/>
                <a:ea typeface="Courier New"/>
                <a:cs typeface="Courier New"/>
                <a:sym typeface="Courier New"/>
              </a:rPr>
              <a:t>${</a:t>
            </a:r>
            <a:r>
              <a:rPr lang="en-GB" sz="900">
                <a:solidFill>
                  <a:srgbClr val="BD93F9"/>
                </a:solidFill>
                <a:latin typeface="Courier New"/>
                <a:ea typeface="Courier New"/>
                <a:cs typeface="Courier New"/>
                <a:sym typeface="Courier New"/>
              </a:rPr>
              <a:t>producto</a:t>
            </a:r>
            <a:r>
              <a:rPr lang="en-GB" sz="900">
                <a:solidFill>
                  <a:srgbClr val="F8F8F2"/>
                </a:solidFill>
                <a:latin typeface="Courier New"/>
                <a:ea typeface="Courier New"/>
                <a:cs typeface="Courier New"/>
                <a:sym typeface="Courier New"/>
              </a:rPr>
              <a:t>.id</a:t>
            </a:r>
            <a:r>
              <a:rPr lang="en-GB" sz="900">
                <a:solidFill>
                  <a:srgbClr val="FF79C6"/>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 type="hidden"&gt;</a:t>
            </a:r>
            <a:endParaRPr sz="9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1FA8C"/>
                </a:solidFill>
                <a:latin typeface="Courier New"/>
                <a:ea typeface="Courier New"/>
                <a:cs typeface="Courier New"/>
                <a:sym typeface="Courier New"/>
              </a:rPr>
              <a:t>                        &lt;h4&gt;  Producto: </a:t>
            </a:r>
            <a:r>
              <a:rPr lang="en-GB" sz="900">
                <a:solidFill>
                  <a:srgbClr val="FF79C6"/>
                </a:solidFill>
                <a:latin typeface="Courier New"/>
                <a:ea typeface="Courier New"/>
                <a:cs typeface="Courier New"/>
                <a:sym typeface="Courier New"/>
              </a:rPr>
              <a:t>${</a:t>
            </a:r>
            <a:r>
              <a:rPr lang="en-GB" sz="900">
                <a:solidFill>
                  <a:srgbClr val="BD93F9"/>
                </a:solidFill>
                <a:latin typeface="Courier New"/>
                <a:ea typeface="Courier New"/>
                <a:cs typeface="Courier New"/>
                <a:sym typeface="Courier New"/>
              </a:rPr>
              <a:t>producto</a:t>
            </a:r>
            <a:r>
              <a:rPr lang="en-GB" sz="900">
                <a:solidFill>
                  <a:srgbClr val="F8F8F2"/>
                </a:solidFill>
                <a:latin typeface="Courier New"/>
                <a:ea typeface="Courier New"/>
                <a:cs typeface="Courier New"/>
                <a:sym typeface="Courier New"/>
              </a:rPr>
              <a:t>.nombre</a:t>
            </a:r>
            <a:r>
              <a:rPr lang="en-GB" sz="900">
                <a:solidFill>
                  <a:srgbClr val="FF79C6"/>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&lt;/h4&gt;</a:t>
            </a:r>
            <a:endParaRPr sz="9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1FA8C"/>
                </a:solidFill>
                <a:latin typeface="Courier New"/>
                <a:ea typeface="Courier New"/>
                <a:cs typeface="Courier New"/>
                <a:sym typeface="Courier New"/>
              </a:rPr>
              <a:t>                        &lt;b&gt; $ </a:t>
            </a:r>
            <a:r>
              <a:rPr lang="en-GB" sz="900">
                <a:solidFill>
                  <a:srgbClr val="FF79C6"/>
                </a:solidFill>
                <a:latin typeface="Courier New"/>
                <a:ea typeface="Courier New"/>
                <a:cs typeface="Courier New"/>
                <a:sym typeface="Courier New"/>
              </a:rPr>
              <a:t>${</a:t>
            </a:r>
            <a:r>
              <a:rPr lang="en-GB" sz="900">
                <a:solidFill>
                  <a:srgbClr val="BD93F9"/>
                </a:solidFill>
                <a:latin typeface="Courier New"/>
                <a:ea typeface="Courier New"/>
                <a:cs typeface="Courier New"/>
                <a:sym typeface="Courier New"/>
              </a:rPr>
              <a:t>producto</a:t>
            </a:r>
            <a:r>
              <a:rPr lang="en-GB" sz="900">
                <a:solidFill>
                  <a:srgbClr val="F8F8F2"/>
                </a:solidFill>
                <a:latin typeface="Courier New"/>
                <a:ea typeface="Courier New"/>
                <a:cs typeface="Courier New"/>
                <a:sym typeface="Courier New"/>
              </a:rPr>
              <a:t>.precio</a:t>
            </a:r>
            <a:r>
              <a:rPr lang="en-GB" sz="900">
                <a:solidFill>
                  <a:srgbClr val="FF79C6"/>
                </a:solidFill>
                <a:latin typeface="Courier New"/>
                <a:ea typeface="Courier New"/>
                <a:cs typeface="Courier New"/>
                <a:sym typeface="Courier New"/>
              </a:rPr>
              <a:t>}</a:t>
            </a:r>
            <a:r>
              <a:rPr lang="en-GB" sz="900">
                <a:solidFill>
                  <a:srgbClr val="F1FA8C"/>
                </a:solidFill>
                <a:latin typeface="Courier New"/>
                <a:ea typeface="Courier New"/>
                <a:cs typeface="Courier New"/>
                <a:sym typeface="Courier New"/>
              </a:rPr>
              <a:t>&lt;/b&gt;</a:t>
            </a:r>
            <a:endParaRPr sz="9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1FA8C"/>
                </a:solidFill>
                <a:latin typeface="Courier New"/>
                <a:ea typeface="Courier New"/>
                <a:cs typeface="Courier New"/>
                <a:sym typeface="Courier New"/>
              </a:rPr>
              <a:t>                        &lt;button class="btnComprar"&gt;Comprar&lt;/button&gt;</a:t>
            </a:r>
            <a:endParaRPr sz="9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1FA8C"/>
                </a:solidFill>
                <a:latin typeface="Courier New"/>
                <a:ea typeface="Courier New"/>
                <a:cs typeface="Courier New"/>
                <a:sym typeface="Courier New"/>
              </a:rPr>
              <a:t>                    &lt;/div&gt;`</a:t>
            </a: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00">
                <a:solidFill>
                  <a:srgbClr val="F8F8F2"/>
                </a:solidFill>
                <a:latin typeface="Courier New"/>
                <a:ea typeface="Courier New"/>
                <a:cs typeface="Courier New"/>
                <a:sym typeface="Courier New"/>
              </a:rPr>
              <a:t>}</a:t>
            </a:r>
            <a:endParaRPr sz="9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900">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sz="900">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900" u="none" cap="none" strike="noStrike">
              <a:solidFill>
                <a:srgbClr val="999999"/>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9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06292"/>
              </a:solidFill>
              <a:latin typeface="Courier New"/>
              <a:ea typeface="Courier New"/>
              <a:cs typeface="Courier New"/>
              <a:sym typeface="Courier New"/>
            </a:endParaRPr>
          </a:p>
        </p:txBody>
      </p:sp>
      <p:pic>
        <p:nvPicPr>
          <p:cNvPr id="374" name="Google Shape;374;p56"/>
          <p:cNvPicPr preferRelativeResize="0"/>
          <p:nvPr/>
        </p:nvPicPr>
        <p:blipFill rotWithShape="1">
          <a:blip r:embed="rId3">
            <a:alphaModFix/>
          </a:blip>
          <a:srcRect b="0" l="0" r="0" t="0"/>
          <a:stretch/>
        </p:blipFill>
        <p:spPr>
          <a:xfrm>
            <a:off x="788940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78" name="Shape 378"/>
        <p:cNvGrpSpPr/>
        <p:nvPr/>
      </p:nvGrpSpPr>
      <p:grpSpPr>
        <a:xfrm>
          <a:off x="0" y="0"/>
          <a:ext cx="0" cy="0"/>
          <a:chOff x="0" y="0"/>
          <a:chExt cx="0" cy="0"/>
        </a:xfrm>
      </p:grpSpPr>
      <p:sp>
        <p:nvSpPr>
          <p:cNvPr id="379" name="Google Shape;379;p57"/>
          <p:cNvSpPr txBox="1"/>
          <p:nvPr/>
        </p:nvSpPr>
        <p:spPr>
          <a:xfrm>
            <a:off x="1772250" y="2077200"/>
            <a:ext cx="5599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380" name="Google Shape;380;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1" name="Google Shape;381;p5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8"/>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ANIMACIONES EN JQUERY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Desarrolla un algoritmo utilizando HTML, JS y JQuery con animaciones.</a:t>
            </a:r>
            <a:endParaRPr b="0" i="1" sz="1600" u="none" cap="none" strike="noStrike">
              <a:solidFill>
                <a:srgbClr val="000000"/>
              </a:solidFill>
              <a:latin typeface="Helvetica Neue Light"/>
              <a:ea typeface="Helvetica Neue Light"/>
              <a:cs typeface="Helvetica Neue Light"/>
              <a:sym typeface="Helvetica Neue Light"/>
            </a:endParaRPr>
          </a:p>
        </p:txBody>
      </p:sp>
      <p:pic>
        <p:nvPicPr>
          <p:cNvPr id="387" name="Google Shape;387;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8" name="Google Shape;388;p58"/>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9"/>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VARIANTES DEL EJERCICIO</a:t>
            </a:r>
            <a:endParaRPr i="1" sz="2600">
              <a:latin typeface="Anton"/>
              <a:ea typeface="Anton"/>
              <a:cs typeface="Anton"/>
              <a:sym typeface="Anton"/>
            </a:endParaRPr>
          </a:p>
          <a:p>
            <a:pPr indent="0" lvl="0" marL="0" marR="0" rtl="0" algn="ctr">
              <a:lnSpc>
                <a:spcPct val="100000"/>
              </a:lnSpc>
              <a:spcBef>
                <a:spcPts val="0"/>
              </a:spcBef>
              <a:spcAft>
                <a:spcPts val="0"/>
              </a:spcAft>
              <a:buClr>
                <a:srgbClr val="000000"/>
              </a:buClr>
              <a:buSzPts val="2600"/>
              <a:buFont typeface="Arial"/>
              <a:buNone/>
            </a:pPr>
            <a:r>
              <a:t/>
            </a:r>
            <a:endParaRPr i="1" sz="2600">
              <a:latin typeface="Anton"/>
              <a:ea typeface="Anton"/>
              <a:cs typeface="Anton"/>
              <a:sym typeface="Anton"/>
            </a:endParaRPr>
          </a:p>
        </p:txBody>
      </p:sp>
      <p:sp>
        <p:nvSpPr>
          <p:cNvPr id="394" name="Google Shape;394;p59"/>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Elimina un elemento usando una animación de jQuery:</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El método </a:t>
            </a:r>
            <a:r>
              <a:rPr lang="en-GB" sz="2000">
                <a:solidFill>
                  <a:schemeClr val="dk1"/>
                </a:solidFill>
                <a:highlight>
                  <a:srgbClr val="E0FF00"/>
                </a:highlight>
                <a:latin typeface="Helvetica Neue Light"/>
                <a:ea typeface="Helvetica Neue Light"/>
                <a:cs typeface="Helvetica Neue Light"/>
                <a:sym typeface="Helvetica Neue Light"/>
              </a:rPr>
              <a:t>removeElementWithAnimation()</a:t>
            </a:r>
            <a:r>
              <a:rPr lang="en-GB" sz="2000">
                <a:solidFill>
                  <a:schemeClr val="dk1"/>
                </a:solidFill>
                <a:highlight>
                  <a:schemeClr val="lt1"/>
                </a:highlight>
                <a:latin typeface="Helvetica Neue Light"/>
                <a:ea typeface="Helvetica Neue Light"/>
                <a:cs typeface="Helvetica Neue Light"/>
                <a:sym typeface="Helvetica Neue Light"/>
              </a:rPr>
              <a:t> tiene que recibir como parámetro un Id y eliminar el elemento, usando en conjunto una animación de jQuery para que el cambio no sea tan brusco.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Cuentas con 20 minutos para realizar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95" name="Google Shape;395;p5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6" name="Google Shape;396;p59"/>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60"/>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02" name="Google Shape;402;p60"/>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61"/>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08" name="Google Shape;408;p61"/>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Animaciones en JQuery.</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 Animate</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Encadenando Animaciones</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2" name="Shape 412"/>
        <p:cNvGrpSpPr/>
        <p:nvPr/>
      </p:nvGrpSpPr>
      <p:grpSpPr>
        <a:xfrm>
          <a:off x="0" y="0"/>
          <a:ext cx="0" cy="0"/>
          <a:chOff x="0" y="0"/>
          <a:chExt cx="0" cy="0"/>
        </a:xfrm>
      </p:grpSpPr>
      <p:sp>
        <p:nvSpPr>
          <p:cNvPr id="413" name="Google Shape;413;p62"/>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14" name="Google Shape;414;p62"/>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18" name="Shape 418"/>
        <p:cNvGrpSpPr/>
        <p:nvPr/>
      </p:nvGrpSpPr>
      <p:grpSpPr>
        <a:xfrm>
          <a:off x="0" y="0"/>
          <a:ext cx="0" cy="0"/>
          <a:chOff x="0" y="0"/>
          <a:chExt cx="0" cy="0"/>
        </a:xfrm>
      </p:grpSpPr>
      <p:sp>
        <p:nvSpPr>
          <p:cNvPr id="419" name="Google Shape;419;p63"/>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420" name="Google Shape;420;p63"/>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421" name="Google Shape;421;p6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a usar efectos de animación de jQuery y combinarlos entre si.</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Entender cómo modificar el CSS desde jQuery.</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5" name="Shape 425"/>
        <p:cNvGrpSpPr/>
        <p:nvPr/>
      </p:nvGrpSpPr>
      <p:grpSpPr>
        <a:xfrm>
          <a:off x="0" y="0"/>
          <a:ext cx="0" cy="0"/>
          <a:chOff x="0" y="0"/>
          <a:chExt cx="0" cy="0"/>
        </a:xfrm>
      </p:grpSpPr>
      <p:sp>
        <p:nvSpPr>
          <p:cNvPr id="426" name="Google Shape;426;p64"/>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427" name="Google Shape;427;p64"/>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428" name="Google Shape;428;p64"/>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2" name="Shape 432"/>
        <p:cNvGrpSpPr/>
        <p:nvPr/>
      </p:nvGrpSpPr>
      <p:grpSpPr>
        <a:xfrm>
          <a:off x="0" y="0"/>
          <a:ext cx="0" cy="0"/>
          <a:chOff x="0" y="0"/>
          <a:chExt cx="0" cy="0"/>
        </a:xfrm>
      </p:grpSpPr>
      <p:sp>
        <p:nvSpPr>
          <p:cNvPr id="433" name="Google Shape;433;p65"/>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AJAX CON JQUERY</a:t>
            </a:r>
            <a:endParaRPr b="0" i="1" sz="3600" u="none" cap="none" strike="noStrike">
              <a:solidFill>
                <a:srgbClr val="121212"/>
              </a:solidFill>
              <a:latin typeface="Anton"/>
              <a:ea typeface="Anton"/>
              <a:cs typeface="Anton"/>
              <a:sym typeface="Anton"/>
            </a:endParaRPr>
          </a:p>
        </p:txBody>
      </p:sp>
      <p:sp>
        <p:nvSpPr>
          <p:cNvPr id="434" name="Google Shape;434;p65"/>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435" name="Google Shape;435;p65"/>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14</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39" name="Shape 439"/>
        <p:cNvGrpSpPr/>
        <p:nvPr/>
      </p:nvGrpSpPr>
      <p:grpSpPr>
        <a:xfrm>
          <a:off x="0" y="0"/>
          <a:ext cx="0" cy="0"/>
          <a:chOff x="0" y="0"/>
          <a:chExt cx="0" cy="0"/>
        </a:xfrm>
      </p:grpSpPr>
      <p:sp>
        <p:nvSpPr>
          <p:cNvPr id="440" name="Google Shape;440;p66"/>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el concepto de AJAX, y sus usos.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Realizar llamadas simples mediante AJAX.</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Entender el concepto de API.</a:t>
            </a:r>
            <a:endParaRPr sz="1800">
              <a:latin typeface="Helvetica Neue Light"/>
              <a:ea typeface="Helvetica Neue Light"/>
              <a:cs typeface="Helvetica Neue Light"/>
              <a:sym typeface="Helvetica Neue Light"/>
            </a:endParaRPr>
          </a:p>
        </p:txBody>
      </p:sp>
      <p:pic>
        <p:nvPicPr>
          <p:cNvPr id="441" name="Google Shape;441;p6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42" name="Google Shape;442;p66"/>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443" name="Google Shape;443;p66"/>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7"/>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Animaciones con jQuery</a:t>
            </a:r>
            <a:endParaRPr b="1" sz="1250">
              <a:solidFill>
                <a:schemeClr val="dk1"/>
              </a:solidFill>
              <a:latin typeface="Helvetica Neue"/>
              <a:ea typeface="Helvetica Neue"/>
              <a:cs typeface="Helvetica Neue"/>
              <a:sym typeface="Helvetica Neue"/>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show():</a:t>
            </a:r>
            <a:r>
              <a:rPr lang="en-GB" sz="1250">
                <a:solidFill>
                  <a:schemeClr val="dk1"/>
                </a:solidFill>
                <a:latin typeface="Helvetica Neue Light"/>
                <a:ea typeface="Helvetica Neue Light"/>
                <a:cs typeface="Helvetica Neue Light"/>
                <a:sym typeface="Helvetica Neue Light"/>
              </a:rPr>
              <a:t> muestra un elemento del DOM. Suponiendo que se encuentre oculto mediante css (display:none), al seleccionarlo con JQuery y ejecutar show(), el elemento aparecerá en la pantalla.</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hide(): </a:t>
            </a:r>
            <a:r>
              <a:rPr lang="en-GB" sz="1250">
                <a:solidFill>
                  <a:schemeClr val="dk1"/>
                </a:solidFill>
                <a:latin typeface="Helvetica Neue Light"/>
                <a:ea typeface="Helvetica Neue Light"/>
                <a:cs typeface="Helvetica Neue Light"/>
                <a:sym typeface="Helvetica Neue Light"/>
              </a:rPr>
              <a:t>es la inversa a show. Suponiendo que se encuentre visible mediante css, al seleccionarlo con JQuery y ejecutar hide(), el elemento desaparecerá de la pantalla.</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fadeIn():</a:t>
            </a:r>
            <a:r>
              <a:rPr lang="en-GB" sz="1250">
                <a:solidFill>
                  <a:schemeClr val="dk1"/>
                </a:solidFill>
                <a:latin typeface="Helvetica Neue Light"/>
                <a:ea typeface="Helvetica Neue Light"/>
                <a:cs typeface="Helvetica Neue Light"/>
                <a:sym typeface="Helvetica Neue Light"/>
              </a:rPr>
              <a:t> tiene el mismo fin que la función show, solo que en este caso, el elemento aparece con una transición. </a:t>
            </a:r>
            <a:endParaRPr sz="1250">
              <a:solidFill>
                <a:schemeClr val="dk1"/>
              </a:solidFill>
              <a:latin typeface="Helvetica Neue Light"/>
              <a:ea typeface="Helvetica Neue Light"/>
              <a:cs typeface="Helvetica Neue Light"/>
              <a:sym typeface="Helvetica Neue Light"/>
            </a:endParaRPr>
          </a:p>
          <a:p>
            <a:pPr indent="-307975" lvl="0" marL="45720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fadeOut(): </a:t>
            </a:r>
            <a:r>
              <a:rPr lang="en-GB" sz="1250">
                <a:solidFill>
                  <a:schemeClr val="dk1"/>
                </a:solidFill>
                <a:latin typeface="Helvetica Neue Light"/>
                <a:ea typeface="Helvetica Neue Light"/>
                <a:cs typeface="Helvetica Neue Light"/>
                <a:sym typeface="Helvetica Neue Light"/>
              </a:rPr>
              <a:t>tiene el mismo fin que la función hide, solo que en este caso, el elemento desaparece con una transición.</a:t>
            </a:r>
            <a:endParaRPr sz="1250">
              <a:solidFill>
                <a:schemeClr val="dk1"/>
              </a:solidFill>
              <a:latin typeface="Helvetica Neue Light"/>
              <a:ea typeface="Helvetica Neue Light"/>
              <a:cs typeface="Helvetica Neue Light"/>
              <a:sym typeface="Helvetica Neue Light"/>
            </a:endParaRPr>
          </a:p>
        </p:txBody>
      </p:sp>
      <p:sp>
        <p:nvSpPr>
          <p:cNvPr id="449" name="Google Shape;449;p67"/>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13</a:t>
            </a:r>
            <a:endParaRPr i="1" sz="2000">
              <a:latin typeface="Anton"/>
              <a:ea typeface="Anton"/>
              <a:cs typeface="Anton"/>
              <a:sym typeface="Anton"/>
            </a:endParaRPr>
          </a:p>
        </p:txBody>
      </p:sp>
      <p:pic>
        <p:nvPicPr>
          <p:cNvPr id="450" name="Google Shape;450;p6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51" name="Google Shape;451;p67"/>
          <p:cNvSpPr txBox="1"/>
          <p:nvPr/>
        </p:nvSpPr>
        <p:spPr>
          <a:xfrm>
            <a:off x="4572000" y="1353125"/>
            <a:ext cx="3924900" cy="3600000"/>
          </a:xfrm>
          <a:prstGeom prst="rect">
            <a:avLst/>
          </a:prstGeom>
          <a:noFill/>
          <a:ln>
            <a:noFill/>
          </a:ln>
        </p:spPr>
        <p:txBody>
          <a:bodyPr anchorCtr="0" anchor="t" bIns="91425" lIns="91425" spcFirstLastPara="1" rIns="91425" wrap="square" tIns="91425">
            <a:noAutofit/>
          </a:bodyPr>
          <a:lstStyle/>
          <a:p>
            <a:pPr indent="-307975" lvl="0" marL="457200" marR="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slideDown(): </a:t>
            </a:r>
            <a:r>
              <a:rPr lang="en-GB" sz="1250">
                <a:solidFill>
                  <a:schemeClr val="dk1"/>
                </a:solidFill>
                <a:latin typeface="Helvetica Neue Light"/>
                <a:ea typeface="Helvetica Neue Light"/>
                <a:cs typeface="Helvetica Neue Light"/>
                <a:sym typeface="Helvetica Neue Light"/>
              </a:rPr>
              <a:t>hace aparecer al elemento haciendo una transición hacia abajo. Es una alternativa al </a:t>
            </a:r>
            <a:r>
              <a:rPr b="1" lang="en-GB" sz="1250">
                <a:solidFill>
                  <a:schemeClr val="dk1"/>
                </a:solidFill>
                <a:latin typeface="Helvetica Neue"/>
                <a:ea typeface="Helvetica Neue"/>
                <a:cs typeface="Helvetica Neue"/>
                <a:sym typeface="Helvetica Neue"/>
              </a:rPr>
              <a:t>fadeIn()</a:t>
            </a:r>
            <a:r>
              <a:rPr lang="en-GB" sz="1250">
                <a:solidFill>
                  <a:schemeClr val="dk1"/>
                </a:solidFill>
                <a:latin typeface="Helvetica Neue Light"/>
                <a:ea typeface="Helvetica Neue Light"/>
                <a:cs typeface="Helvetica Neue Light"/>
                <a:sym typeface="Helvetica Neue Light"/>
              </a:rPr>
              <a:t>.</a:t>
            </a:r>
            <a:endParaRPr sz="1250">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slideUp():</a:t>
            </a:r>
            <a:r>
              <a:rPr lang="en-GB" sz="1250">
                <a:solidFill>
                  <a:schemeClr val="dk1"/>
                </a:solidFill>
                <a:latin typeface="Helvetica Neue Light"/>
                <a:ea typeface="Helvetica Neue Light"/>
                <a:cs typeface="Helvetica Neue Light"/>
                <a:sym typeface="Helvetica Neue Light"/>
              </a:rPr>
              <a:t> hace desaparecer al elemento haciendo una transición hacia arriba. Es una alternativa al </a:t>
            </a:r>
            <a:r>
              <a:rPr b="1" lang="en-GB" sz="1250">
                <a:solidFill>
                  <a:schemeClr val="dk1"/>
                </a:solidFill>
                <a:latin typeface="Helvetica Neue"/>
                <a:ea typeface="Helvetica Neue"/>
                <a:cs typeface="Helvetica Neue"/>
                <a:sym typeface="Helvetica Neue"/>
              </a:rPr>
              <a:t>fadeOut</a:t>
            </a:r>
            <a:r>
              <a:rPr lang="en-GB" sz="1250">
                <a:solidFill>
                  <a:schemeClr val="dk1"/>
                </a:solidFill>
                <a:latin typeface="Helvetica Neue Light"/>
                <a:ea typeface="Helvetica Neue Light"/>
                <a:cs typeface="Helvetica Neue Light"/>
                <a:sym typeface="Helvetica Neue Light"/>
              </a:rPr>
              <a:t>.</a:t>
            </a:r>
            <a:endParaRPr sz="1250">
              <a:solidFill>
                <a:schemeClr val="dk1"/>
              </a:solidFill>
              <a:latin typeface="Helvetica Neue Light"/>
              <a:ea typeface="Helvetica Neue Light"/>
              <a:cs typeface="Helvetica Neue Light"/>
              <a:sym typeface="Helvetica Neue Light"/>
            </a:endParaRPr>
          </a:p>
          <a:p>
            <a:pPr indent="-307975" lvl="0" marL="457200" marR="0" rtl="0" algn="l">
              <a:lnSpc>
                <a:spcPct val="115000"/>
              </a:lnSpc>
              <a:spcBef>
                <a:spcPts val="0"/>
              </a:spcBef>
              <a:spcAft>
                <a:spcPts val="0"/>
              </a:spcAft>
              <a:buClr>
                <a:schemeClr val="dk1"/>
              </a:buClr>
              <a:buSzPts val="1250"/>
              <a:buFont typeface="Helvetica Neue Light"/>
              <a:buChar char="●"/>
            </a:pPr>
            <a:r>
              <a:rPr b="1" lang="en-GB" sz="1250">
                <a:solidFill>
                  <a:schemeClr val="dk1"/>
                </a:solidFill>
                <a:latin typeface="Helvetica Neue"/>
                <a:ea typeface="Helvetica Neue"/>
                <a:cs typeface="Helvetica Neue"/>
                <a:sym typeface="Helvetica Neue"/>
              </a:rPr>
              <a:t>Función slideToggle():</a:t>
            </a:r>
            <a:r>
              <a:rPr lang="en-GB" sz="1250">
                <a:solidFill>
                  <a:schemeClr val="dk1"/>
                </a:solidFill>
                <a:latin typeface="Helvetica Neue Light"/>
                <a:ea typeface="Helvetica Neue Light"/>
                <a:cs typeface="Helvetica Neue Light"/>
                <a:sym typeface="Helvetica Neue Light"/>
              </a:rPr>
              <a:t> hace aparecer o desaparecer al elemento mediante slide.</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55" name="Shape 455"/>
        <p:cNvGrpSpPr/>
        <p:nvPr/>
      </p:nvGrpSpPr>
      <p:grpSpPr>
        <a:xfrm>
          <a:off x="0" y="0"/>
          <a:ext cx="0" cy="0"/>
          <a:chOff x="0" y="0"/>
          <a:chExt cx="0" cy="0"/>
        </a:xfrm>
      </p:grpSpPr>
      <p:sp>
        <p:nvSpPr>
          <p:cNvPr id="456" name="Google Shape;456;p6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457" name="Google Shape;457;p6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61" name="Shape 461"/>
        <p:cNvGrpSpPr/>
        <p:nvPr/>
      </p:nvGrpSpPr>
      <p:grpSpPr>
        <a:xfrm>
          <a:off x="0" y="0"/>
          <a:ext cx="0" cy="0"/>
          <a:chOff x="0" y="0"/>
          <a:chExt cx="0" cy="0"/>
        </a:xfrm>
      </p:grpSpPr>
      <p:sp>
        <p:nvSpPr>
          <p:cNvPr id="462" name="Google Shape;462;p69"/>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14</a:t>
            </a:r>
            <a:endParaRPr i="1" sz="2000">
              <a:latin typeface="Anton"/>
              <a:ea typeface="Anton"/>
              <a:cs typeface="Anton"/>
              <a:sym typeface="Anton"/>
            </a:endParaRPr>
          </a:p>
        </p:txBody>
      </p:sp>
      <p:pic>
        <p:nvPicPr>
          <p:cNvPr id="463" name="Google Shape;463;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64" name="Google Shape;464;p69"/>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465" name="Google Shape;465;p69"/>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AJAX</a:t>
            </a:r>
            <a:endParaRPr b="0" i="0" sz="1100" u="none" cap="none" strike="noStrike">
              <a:solidFill>
                <a:srgbClr val="FFFFFF"/>
              </a:solidFill>
              <a:latin typeface="Helvetica Neue"/>
              <a:ea typeface="Helvetica Neue"/>
              <a:cs typeface="Helvetica Neue"/>
              <a:sym typeface="Helvetica Neue"/>
            </a:endParaRPr>
          </a:p>
        </p:txBody>
      </p:sp>
      <p:sp>
        <p:nvSpPr>
          <p:cNvPr id="466" name="Google Shape;466;p69"/>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API</a:t>
            </a:r>
            <a:endParaRPr sz="1100">
              <a:solidFill>
                <a:srgbClr val="FFFFFF"/>
              </a:solidFill>
              <a:latin typeface="Helvetica Neue"/>
              <a:ea typeface="Helvetica Neue"/>
              <a:cs typeface="Helvetica Neue"/>
              <a:sym typeface="Helvetica Neue"/>
            </a:endParaRPr>
          </a:p>
        </p:txBody>
      </p:sp>
      <p:cxnSp>
        <p:nvCxnSpPr>
          <p:cNvPr id="467" name="Google Shape;467;p69"/>
          <p:cNvCxnSpPr/>
          <p:nvPr/>
        </p:nvCxnSpPr>
        <p:spPr>
          <a:xfrm>
            <a:off x="1342475" y="17553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468" name="Google Shape;468;p69"/>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469" name="Google Shape;469;p69"/>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470" name="Google Shape;470;p69"/>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471" name="Google Shape;471;p69"/>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AJAX con jQuery</a:t>
            </a:r>
            <a:endParaRPr b="0" i="0" sz="1100" u="none" cap="none" strike="noStrike">
              <a:solidFill>
                <a:srgbClr val="222222"/>
              </a:solidFill>
              <a:latin typeface="Helvetica Neue"/>
              <a:ea typeface="Helvetica Neue"/>
              <a:cs typeface="Helvetica Neue"/>
              <a:sym typeface="Helvetica Neue"/>
            </a:endParaRPr>
          </a:p>
        </p:txBody>
      </p:sp>
      <p:cxnSp>
        <p:nvCxnSpPr>
          <p:cNvPr id="472" name="Google Shape;472;p69"/>
          <p:cNvCxnSpPr/>
          <p:nvPr/>
        </p:nvCxnSpPr>
        <p:spPr>
          <a:xfrm>
            <a:off x="2068925" y="2514638"/>
            <a:ext cx="958200" cy="0"/>
          </a:xfrm>
          <a:prstGeom prst="straightConnector1">
            <a:avLst/>
          </a:prstGeom>
          <a:noFill/>
          <a:ln cap="flat" cmpd="sng" w="9525">
            <a:solidFill>
              <a:srgbClr val="CCCCCC"/>
            </a:solidFill>
            <a:prstDash val="solid"/>
            <a:round/>
            <a:headEnd len="med" w="med" type="oval"/>
            <a:tailEnd len="med" w="med" type="oval"/>
          </a:ln>
        </p:spPr>
      </p:cxnSp>
      <p:sp>
        <p:nvSpPr>
          <p:cNvPr id="473" name="Google Shape;473;p69"/>
          <p:cNvSpPr/>
          <p:nvPr/>
        </p:nvSpPr>
        <p:spPr>
          <a:xfrm>
            <a:off x="3027250" y="23493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474" name="Google Shape;474;p69"/>
          <p:cNvCxnSpPr/>
          <p:nvPr/>
        </p:nvCxnSpPr>
        <p:spPr>
          <a:xfrm>
            <a:off x="2068925" y="251463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475" name="Google Shape;475;p69"/>
          <p:cNvSpPr/>
          <p:nvPr/>
        </p:nvSpPr>
        <p:spPr>
          <a:xfrm>
            <a:off x="3027250" y="27821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API + jQuery + AJAX</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79" name="Shape 479"/>
        <p:cNvGrpSpPr/>
        <p:nvPr/>
      </p:nvGrpSpPr>
      <p:grpSpPr>
        <a:xfrm>
          <a:off x="0" y="0"/>
          <a:ext cx="0" cy="0"/>
          <a:chOff x="0" y="0"/>
          <a:chExt cx="0" cy="0"/>
        </a:xfrm>
      </p:grpSpPr>
      <p:sp>
        <p:nvSpPr>
          <p:cNvPr id="480" name="Google Shape;480;p70"/>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2" name="Google Shape;482;p70"/>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70"/>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484" name="Google Shape;484;p70"/>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AJAX con jQuery</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485" name="Google Shape;485;p70"/>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486" name="Google Shape;486;p70"/>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487" name="Google Shape;487;p70"/>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488" name="Google Shape;488;p70"/>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489" name="Google Shape;489;p70"/>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490" name="Google Shape;490;p70"/>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70"/>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70"/>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sp>
        <p:nvSpPr>
          <p:cNvPr id="493" name="Google Shape;493;p70"/>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Efectos y animaciones con jQuery</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494" name="Google Shape;494;p70"/>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495" name="Google Shape;495;p70"/>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496" name="Google Shape;496;p70"/>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497" name="Google Shape;497;p70"/>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498" name="Google Shape;498;p70"/>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499" name="Google Shape;499;p70"/>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70"/>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70"/>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15</a:t>
            </a:r>
            <a:endParaRPr b="0" i="0" sz="1400" u="none" cap="none" strike="noStrike">
              <a:solidFill>
                <a:srgbClr val="000000"/>
              </a:solidFill>
              <a:latin typeface="Helvetica Neue"/>
              <a:ea typeface="Helvetica Neue"/>
              <a:cs typeface="Helvetica Neue"/>
              <a:sym typeface="Helvetica Neue"/>
            </a:endParaRPr>
          </a:p>
        </p:txBody>
      </p:sp>
      <p:sp>
        <p:nvSpPr>
          <p:cNvPr id="502" name="Google Shape;502;p70"/>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Introducción a SPA con jQuery</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03" name="Google Shape;503;p70"/>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04" name="Google Shape;504;p70"/>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05" name="Google Shape;505;p70"/>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06" name="Google Shape;506;p70"/>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07" name="Google Shape;507;p70"/>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508" name="Google Shape;508;p70"/>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09" name="Google Shape;509;p70"/>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10" name="Google Shape;510;p70"/>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511" name="Google Shape;511;p70"/>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12" name="Google Shape;512;p70"/>
          <p:cNvPicPr preferRelativeResize="0"/>
          <p:nvPr/>
        </p:nvPicPr>
        <p:blipFill rotWithShape="1">
          <a:blip r:embed="rId6">
            <a:alphaModFix/>
          </a:blip>
          <a:srcRect b="0" l="0" r="0" t="0"/>
          <a:stretch/>
        </p:blipFill>
        <p:spPr>
          <a:xfrm>
            <a:off x="1519100" y="2968737"/>
            <a:ext cx="306000" cy="306000"/>
          </a:xfrm>
          <a:prstGeom prst="rect">
            <a:avLst/>
          </a:prstGeom>
          <a:noFill/>
          <a:ln>
            <a:noFill/>
          </a:ln>
        </p:spPr>
      </p:pic>
      <p:sp>
        <p:nvSpPr>
          <p:cNvPr id="513" name="Google Shape;513;p70"/>
          <p:cNvSpPr txBox="1"/>
          <p:nvPr/>
        </p:nvSpPr>
        <p:spPr>
          <a:xfrm>
            <a:off x="1837638" y="30561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ANIMACIONES EN JQUERY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14" name="Google Shape;514;p70"/>
          <p:cNvSpPr txBox="1"/>
          <p:nvPr/>
        </p:nvSpPr>
        <p:spPr>
          <a:xfrm>
            <a:off x="4037438" y="24376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AJAX EN TU PROYECTO</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15" name="Google Shape;515;p70"/>
          <p:cNvPicPr preferRelativeResize="0"/>
          <p:nvPr/>
        </p:nvPicPr>
        <p:blipFill rotWithShape="1">
          <a:blip r:embed="rId7">
            <a:alphaModFix/>
          </a:blip>
          <a:srcRect b="0" l="0" r="0" t="0"/>
          <a:stretch/>
        </p:blipFill>
        <p:spPr>
          <a:xfrm>
            <a:off x="3741838" y="2552388"/>
            <a:ext cx="307150" cy="307150"/>
          </a:xfrm>
          <a:prstGeom prst="rect">
            <a:avLst/>
          </a:prstGeom>
          <a:noFill/>
          <a:ln>
            <a:noFill/>
          </a:ln>
        </p:spPr>
      </p:pic>
      <p:sp>
        <p:nvSpPr>
          <p:cNvPr id="516" name="Google Shape;516;p70"/>
          <p:cNvSpPr txBox="1"/>
          <p:nvPr/>
        </p:nvSpPr>
        <p:spPr>
          <a:xfrm>
            <a:off x="4069725" y="30204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p:txBody>
      </p:sp>
      <p:pic>
        <p:nvPicPr>
          <p:cNvPr id="517" name="Google Shape;517;p70"/>
          <p:cNvPicPr preferRelativeResize="0"/>
          <p:nvPr/>
        </p:nvPicPr>
        <p:blipFill rotWithShape="1">
          <a:blip r:embed="rId8">
            <a:alphaModFix/>
          </a:blip>
          <a:srcRect b="0" l="0" r="0" t="0"/>
          <a:stretch/>
        </p:blipFill>
        <p:spPr>
          <a:xfrm>
            <a:off x="3718350" y="2991512"/>
            <a:ext cx="306000" cy="306000"/>
          </a:xfrm>
          <a:prstGeom prst="rect">
            <a:avLst/>
          </a:prstGeom>
          <a:noFill/>
          <a:ln>
            <a:noFill/>
          </a:ln>
        </p:spPr>
      </p:pic>
      <p:sp>
        <p:nvSpPr>
          <p:cNvPr id="518" name="Google Shape;518;p70"/>
          <p:cNvSpPr txBox="1"/>
          <p:nvPr/>
        </p:nvSpPr>
        <p:spPr>
          <a:xfrm>
            <a:off x="65713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519" name="Google Shape;519;p70"/>
          <p:cNvPicPr preferRelativeResize="0"/>
          <p:nvPr/>
        </p:nvPicPr>
        <p:blipFill rotWithShape="1">
          <a:blip r:embed="rId5">
            <a:alphaModFix/>
          </a:blip>
          <a:srcRect b="0" l="0" r="0" t="0"/>
          <a:stretch/>
        </p:blipFill>
        <p:spPr>
          <a:xfrm>
            <a:off x="6250153" y="2472650"/>
            <a:ext cx="365625" cy="365625"/>
          </a:xfrm>
          <a:prstGeom prst="rect">
            <a:avLst/>
          </a:prstGeom>
          <a:noFill/>
          <a:ln>
            <a:noFill/>
          </a:ln>
        </p:spPr>
      </p:pic>
      <p:pic>
        <p:nvPicPr>
          <p:cNvPr id="520" name="Google Shape;520;p70"/>
          <p:cNvPicPr preferRelativeResize="0"/>
          <p:nvPr/>
        </p:nvPicPr>
        <p:blipFill rotWithShape="1">
          <a:blip r:embed="rId6">
            <a:alphaModFix/>
          </a:blip>
          <a:srcRect b="0" l="0" r="0" t="0"/>
          <a:stretch/>
        </p:blipFill>
        <p:spPr>
          <a:xfrm>
            <a:off x="6319700" y="2968737"/>
            <a:ext cx="306000" cy="306000"/>
          </a:xfrm>
          <a:prstGeom prst="rect">
            <a:avLst/>
          </a:prstGeom>
          <a:noFill/>
          <a:ln>
            <a:noFill/>
          </a:ln>
        </p:spPr>
      </p:pic>
      <p:sp>
        <p:nvSpPr>
          <p:cNvPr id="521" name="Google Shape;521;p70"/>
          <p:cNvSpPr txBox="1"/>
          <p:nvPr/>
        </p:nvSpPr>
        <p:spPr>
          <a:xfrm>
            <a:off x="6638238" y="30561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PRACTICAR SPA</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25" name="Shape 525"/>
        <p:cNvGrpSpPr/>
        <p:nvPr/>
      </p:nvGrpSpPr>
      <p:grpSpPr>
        <a:xfrm>
          <a:off x="0" y="0"/>
          <a:ext cx="0" cy="0"/>
          <a:chOff x="0" y="0"/>
          <a:chExt cx="0" cy="0"/>
        </a:xfrm>
      </p:grpSpPr>
      <p:sp>
        <p:nvSpPr>
          <p:cNvPr id="526" name="Google Shape;526;p71"/>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27" name="Google Shape;527;p71"/>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528" name="Google Shape;528;p71"/>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7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AJAX</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73"/>
          <p:cNvSpPr txBox="1"/>
          <p:nvPr/>
        </p:nvSpPr>
        <p:spPr>
          <a:xfrm>
            <a:off x="4554950" y="626325"/>
            <a:ext cx="4589100" cy="3820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AJAX significa JavaScript asincrónico y XML (Asynchronous JavaScript and XML). Es un </a:t>
            </a:r>
            <a:r>
              <a:rPr lang="en-GB" sz="1900">
                <a:solidFill>
                  <a:schemeClr val="dk1"/>
                </a:solidFill>
                <a:highlight>
                  <a:schemeClr val="accent6"/>
                </a:highlight>
                <a:latin typeface="Helvetica Neue Light"/>
                <a:ea typeface="Helvetica Neue Light"/>
                <a:cs typeface="Helvetica Neue Light"/>
                <a:sym typeface="Helvetica Neue Light"/>
              </a:rPr>
              <a:t>conjunto de técnicas de desarrollo que permiten que las aplicaciones web funcionen de forma asincrónica, pudiendo procesar tareas en segundo plano</a:t>
            </a:r>
            <a:r>
              <a:rPr lang="en-GB" sz="1900">
                <a:solidFill>
                  <a:schemeClr val="dk1"/>
                </a:solidFill>
                <a:highlight>
                  <a:srgbClr val="FFFFFF"/>
                </a:highlight>
                <a:latin typeface="Helvetica Neue Light"/>
                <a:ea typeface="Helvetica Neue Light"/>
                <a:cs typeface="Helvetica Neue Light"/>
                <a:sym typeface="Helvetica Neue Light"/>
              </a:rPr>
              <a:t>.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Un proceso asíncrono tiene la característica de no generar tiempo de espera por la respuesta. Como resultado, cualquier app o web que use AJAX puede enviar y recibir datos del servidor sin la necesidad de volver a cargar toda la página.</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39" name="Google Shape;539;p73"/>
          <p:cNvSpPr txBox="1"/>
          <p:nvPr/>
        </p:nvSpPr>
        <p:spPr>
          <a:xfrm>
            <a:off x="4422050" y="86025"/>
            <a:ext cx="45891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¿QUÉ ES AJAX?</a:t>
            </a:r>
            <a:endParaRPr i="1" sz="2600">
              <a:latin typeface="Anton"/>
              <a:ea typeface="Anton"/>
              <a:cs typeface="Anton"/>
              <a:sym typeface="Anton"/>
            </a:endParaRPr>
          </a:p>
        </p:txBody>
      </p:sp>
      <p:pic>
        <p:nvPicPr>
          <p:cNvPr id="540" name="Google Shape;540;p73"/>
          <p:cNvPicPr preferRelativeResize="0"/>
          <p:nvPr/>
        </p:nvPicPr>
        <p:blipFill>
          <a:blip r:embed="rId3">
            <a:alphaModFix/>
          </a:blip>
          <a:stretch>
            <a:fillRect/>
          </a:stretch>
        </p:blipFill>
        <p:spPr>
          <a:xfrm>
            <a:off x="7820500" y="4766775"/>
            <a:ext cx="1186526" cy="330675"/>
          </a:xfrm>
          <a:prstGeom prst="rect">
            <a:avLst/>
          </a:prstGeom>
          <a:noFill/>
          <a:ln>
            <a:noFill/>
          </a:ln>
        </p:spPr>
      </p:pic>
      <p:pic>
        <p:nvPicPr>
          <p:cNvPr id="541" name="Google Shape;541;p73"/>
          <p:cNvPicPr preferRelativeResize="0"/>
          <p:nvPr/>
        </p:nvPicPr>
        <p:blipFill>
          <a:blip r:embed="rId4">
            <a:alphaModFix/>
          </a:blip>
          <a:stretch>
            <a:fillRect/>
          </a:stretch>
        </p:blipFill>
        <p:spPr>
          <a:xfrm>
            <a:off x="0" y="0"/>
            <a:ext cx="4378107"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Selectores en jQuery:</a:t>
            </a:r>
            <a:r>
              <a:rPr lang="en-GB" sz="1250">
                <a:solidFill>
                  <a:schemeClr val="dk1"/>
                </a:solidFill>
                <a:latin typeface="Helvetica Neue Light"/>
                <a:ea typeface="Helvetica Neue Light"/>
                <a:cs typeface="Helvetica Neue Light"/>
                <a:sym typeface="Helvetica Neue Light"/>
              </a:rPr>
              <a:t> se refiere a la forma de identificar a los diferentes elementos del DOM y poder operar sobre ellos. Usando un selector, se puede ocultar un elemento, agregar uno nuevo al DOM, animarlo, o también realizar llamadas mediante AJAX. Es decir que el selector, es la herramienta más importante de jQuery.</a:t>
            </a:r>
            <a:endParaRPr sz="1250">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12</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132" name="Google Shape;132;p29"/>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4"/>
          <p:cNvSpPr txBox="1"/>
          <p:nvPr/>
        </p:nvSpPr>
        <p:spPr>
          <a:xfrm>
            <a:off x="750025" y="961725"/>
            <a:ext cx="8297100" cy="121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Antes de ver cómo utilizar AJAX, debemos entender cómo se envían los datos al servidor mediante AJAX. </a:t>
            </a:r>
            <a:r>
              <a:rPr lang="en-GB" sz="1900">
                <a:solidFill>
                  <a:schemeClr val="dk1"/>
                </a:solidFill>
                <a:highlight>
                  <a:srgbClr val="E0FF00"/>
                </a:highlight>
                <a:latin typeface="Helvetica Neue Light"/>
                <a:ea typeface="Helvetica Neue Light"/>
                <a:cs typeface="Helvetica Neue Light"/>
                <a:sym typeface="Helvetica Neue Light"/>
              </a:rPr>
              <a:t>Se utiliza el protocolo HTTP para comunicarnos con el servidor. Con HTTP empleamos métodos (llamados métodos de petición) para acceder o enviar recursos e información al servidor.</a:t>
            </a:r>
            <a:endParaRPr sz="1900">
              <a:solidFill>
                <a:schemeClr val="dk1"/>
              </a:solidFill>
              <a:highlight>
                <a:srgbClr val="E0FF00"/>
              </a:highlight>
              <a:latin typeface="Helvetica Neue Light"/>
              <a:ea typeface="Helvetica Neue Light"/>
              <a:cs typeface="Helvetica Neue Light"/>
              <a:sym typeface="Helvetica Neue Light"/>
            </a:endParaRPr>
          </a:p>
        </p:txBody>
      </p:sp>
      <p:sp>
        <p:nvSpPr>
          <p:cNvPr id="547" name="Google Shape;547;p74"/>
          <p:cNvSpPr txBox="1"/>
          <p:nvPr/>
        </p:nvSpPr>
        <p:spPr>
          <a:xfrm>
            <a:off x="-25" y="133350"/>
            <a:ext cx="9144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COMUNICACIÓN  CON EL SERVIDOR</a:t>
            </a:r>
            <a:endParaRPr i="1" sz="4500">
              <a:latin typeface="Anton"/>
              <a:ea typeface="Anton"/>
              <a:cs typeface="Anton"/>
              <a:sym typeface="Anton"/>
            </a:endParaRPr>
          </a:p>
        </p:txBody>
      </p:sp>
      <p:pic>
        <p:nvPicPr>
          <p:cNvPr id="548" name="Google Shape;548;p7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49" name="Google Shape;549;p74"/>
          <p:cNvPicPr preferRelativeResize="0"/>
          <p:nvPr/>
        </p:nvPicPr>
        <p:blipFill>
          <a:blip r:embed="rId4">
            <a:alphaModFix/>
          </a:blip>
          <a:stretch>
            <a:fillRect/>
          </a:stretch>
        </p:blipFill>
        <p:spPr>
          <a:xfrm>
            <a:off x="2418225" y="2440400"/>
            <a:ext cx="4645054" cy="26418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5"/>
          <p:cNvSpPr txBox="1"/>
          <p:nvPr/>
        </p:nvSpPr>
        <p:spPr>
          <a:xfrm>
            <a:off x="1671825" y="1333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MÉTODO GET</a:t>
            </a:r>
            <a:endParaRPr i="1" sz="4500">
              <a:latin typeface="Anton"/>
              <a:ea typeface="Anton"/>
              <a:cs typeface="Anton"/>
              <a:sym typeface="Anton"/>
            </a:endParaRPr>
          </a:p>
        </p:txBody>
      </p:sp>
      <p:pic>
        <p:nvPicPr>
          <p:cNvPr id="555" name="Google Shape;555;p7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56" name="Google Shape;556;p75"/>
          <p:cNvSpPr txBox="1"/>
          <p:nvPr/>
        </p:nvSpPr>
        <p:spPr>
          <a:xfrm>
            <a:off x="750025" y="961725"/>
            <a:ext cx="8297100" cy="121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El método GET sirve para solicitar una representación de un recurso específico del servidor. Las peticiones que usan </a:t>
            </a:r>
            <a:r>
              <a:rPr lang="en-GB" sz="1900">
                <a:solidFill>
                  <a:schemeClr val="dk1"/>
                </a:solidFill>
                <a:highlight>
                  <a:srgbClr val="E0FF00"/>
                </a:highlight>
                <a:latin typeface="Helvetica Neue Light"/>
                <a:ea typeface="Helvetica Neue Light"/>
                <a:cs typeface="Helvetica Neue Light"/>
                <a:sym typeface="Helvetica Neue Light"/>
              </a:rPr>
              <a:t>el método GET son para acceder a datos, páginas o imágenes*/, entre otros. Cada vez que utilizamos el navegador para acceder a una dirección web utilizamos el método GET</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E0FF00"/>
              </a:highlight>
              <a:latin typeface="Helvetica Neue Light"/>
              <a:ea typeface="Helvetica Neue Light"/>
              <a:cs typeface="Helvetica Neue Light"/>
              <a:sym typeface="Helvetica Neue Light"/>
            </a:endParaRPr>
          </a:p>
        </p:txBody>
      </p:sp>
      <p:pic>
        <p:nvPicPr>
          <p:cNvPr id="557" name="Google Shape;557;p75"/>
          <p:cNvPicPr preferRelativeResize="0"/>
          <p:nvPr/>
        </p:nvPicPr>
        <p:blipFill>
          <a:blip r:embed="rId4">
            <a:alphaModFix/>
          </a:blip>
          <a:stretch>
            <a:fillRect/>
          </a:stretch>
        </p:blipFill>
        <p:spPr>
          <a:xfrm>
            <a:off x="373050" y="2876800"/>
            <a:ext cx="8397910" cy="989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6"/>
          <p:cNvSpPr txBox="1"/>
          <p:nvPr/>
        </p:nvSpPr>
        <p:spPr>
          <a:xfrm>
            <a:off x="1671825" y="1333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MÉTODO POST</a:t>
            </a:r>
            <a:endParaRPr i="1" sz="4500">
              <a:latin typeface="Anton"/>
              <a:ea typeface="Anton"/>
              <a:cs typeface="Anton"/>
              <a:sym typeface="Anton"/>
            </a:endParaRPr>
          </a:p>
        </p:txBody>
      </p:sp>
      <p:pic>
        <p:nvPicPr>
          <p:cNvPr id="563" name="Google Shape;563;p7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64" name="Google Shape;564;p76"/>
          <p:cNvSpPr txBox="1"/>
          <p:nvPr/>
        </p:nvSpPr>
        <p:spPr>
          <a:xfrm>
            <a:off x="750025" y="961725"/>
            <a:ext cx="8297100" cy="121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E0FF00"/>
                </a:highlight>
                <a:latin typeface="Helvetica Neue Light"/>
                <a:ea typeface="Helvetica Neue Light"/>
                <a:cs typeface="Helvetica Neue Light"/>
                <a:sym typeface="Helvetica Neue Light"/>
              </a:rPr>
              <a:t>El método POST sirve para enviar datos al servidor</a:t>
            </a:r>
            <a:r>
              <a:rPr lang="en-GB" sz="1900">
                <a:solidFill>
                  <a:schemeClr val="dk1"/>
                </a:solidFill>
                <a:highlight>
                  <a:srgbClr val="FFFFFF"/>
                </a:highlight>
                <a:latin typeface="Helvetica Neue Light"/>
                <a:ea typeface="Helvetica Neue Light"/>
                <a:cs typeface="Helvetica Neue Light"/>
                <a:sym typeface="Helvetica Neue Light"/>
              </a:rPr>
              <a:t>. Es posible determinar que información queremos enviar en una cabecera identificada como Content-Type</a:t>
            </a:r>
            <a:r>
              <a:rPr lang="en-GB" sz="1900">
                <a:solidFill>
                  <a:schemeClr val="dk1"/>
                </a:solidFill>
                <a:highlight>
                  <a:srgbClr val="E0FF00"/>
                </a:highlight>
                <a:latin typeface="Helvetica Neue Light"/>
                <a:ea typeface="Helvetica Neue Light"/>
                <a:cs typeface="Helvetica Neue Light"/>
                <a:sym typeface="Helvetica Neue Light"/>
              </a:rPr>
              <a:t>. Cada vez enviamos un formulario de contacto utilizamos el método POST</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E0FF00"/>
              </a:highlight>
              <a:latin typeface="Helvetica Neue Light"/>
              <a:ea typeface="Helvetica Neue Light"/>
              <a:cs typeface="Helvetica Neue Light"/>
              <a:sym typeface="Helvetica Neue Light"/>
            </a:endParaRPr>
          </a:p>
        </p:txBody>
      </p:sp>
      <p:pic>
        <p:nvPicPr>
          <p:cNvPr id="565" name="Google Shape;565;p76"/>
          <p:cNvPicPr preferRelativeResize="0"/>
          <p:nvPr/>
        </p:nvPicPr>
        <p:blipFill>
          <a:blip r:embed="rId4">
            <a:alphaModFix/>
          </a:blip>
          <a:stretch>
            <a:fillRect/>
          </a:stretch>
        </p:blipFill>
        <p:spPr>
          <a:xfrm>
            <a:off x="2525188" y="2444050"/>
            <a:ext cx="4093625" cy="25031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77"/>
          <p:cNvSpPr txBox="1"/>
          <p:nvPr/>
        </p:nvSpPr>
        <p:spPr>
          <a:xfrm>
            <a:off x="0" y="87500"/>
            <a:ext cx="9144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COMPARACIÓN GET Y POST</a:t>
            </a:r>
            <a:endParaRPr i="1" sz="4500">
              <a:latin typeface="Anton"/>
              <a:ea typeface="Anton"/>
              <a:cs typeface="Anton"/>
              <a:sym typeface="Anton"/>
            </a:endParaRPr>
          </a:p>
        </p:txBody>
      </p:sp>
      <p:pic>
        <p:nvPicPr>
          <p:cNvPr id="571" name="Google Shape;571;p77"/>
          <p:cNvPicPr preferRelativeResize="0"/>
          <p:nvPr/>
        </p:nvPicPr>
        <p:blipFill>
          <a:blip r:embed="rId3">
            <a:alphaModFix/>
          </a:blip>
          <a:stretch>
            <a:fillRect/>
          </a:stretch>
        </p:blipFill>
        <p:spPr>
          <a:xfrm>
            <a:off x="1531700" y="829825"/>
            <a:ext cx="6080600" cy="4251525"/>
          </a:xfrm>
          <a:prstGeom prst="rect">
            <a:avLst/>
          </a:prstGeom>
          <a:noFill/>
          <a:ln>
            <a:noFill/>
          </a:ln>
        </p:spPr>
      </p:pic>
      <p:pic>
        <p:nvPicPr>
          <p:cNvPr id="572" name="Google Shape;572;p77"/>
          <p:cNvPicPr preferRelativeResize="0"/>
          <p:nvPr/>
        </p:nvPicPr>
        <p:blipFill>
          <a:blip r:embed="rId4">
            <a:alphaModFix/>
          </a:blip>
          <a:stretch>
            <a:fillRect/>
          </a:stretch>
        </p:blipFill>
        <p:spPr>
          <a:xfrm>
            <a:off x="7700025" y="475067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8"/>
          <p:cNvSpPr txBox="1"/>
          <p:nvPr/>
        </p:nvSpPr>
        <p:spPr>
          <a:xfrm>
            <a:off x="650700" y="1079215"/>
            <a:ext cx="7842600" cy="3345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Para emplear los métodos AJAX con jQuery se utiliza un conjunto de métodos que generalmente reciben dos parámetros: </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ctr">
              <a:lnSpc>
                <a:spcPct val="115000"/>
              </a:lnSpc>
              <a:spcBef>
                <a:spcPts val="0"/>
              </a:spcBef>
              <a:spcAft>
                <a:spcPts val="0"/>
              </a:spcAft>
              <a:buClr>
                <a:schemeClr val="dk1"/>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Una URL (absoluta o relativa) del archivo que va a procesar la llamada. </a:t>
            </a:r>
            <a:endParaRPr sz="1700">
              <a:solidFill>
                <a:schemeClr val="dk1"/>
              </a:solidFill>
              <a:highlight>
                <a:srgbClr val="FFFFFF"/>
              </a:highlight>
              <a:latin typeface="Helvetica Neue Light"/>
              <a:ea typeface="Helvetica Neue Light"/>
              <a:cs typeface="Helvetica Neue Light"/>
              <a:sym typeface="Helvetica Neue Light"/>
            </a:endParaRPr>
          </a:p>
          <a:p>
            <a:pPr indent="-342900" lvl="0" marL="457200" rtl="0" algn="ctr">
              <a:lnSpc>
                <a:spcPct val="115000"/>
              </a:lnSpc>
              <a:spcBef>
                <a:spcPts val="0"/>
              </a:spcBef>
              <a:spcAft>
                <a:spcPts val="0"/>
              </a:spcAft>
              <a:buClr>
                <a:schemeClr val="dk1"/>
              </a:buClr>
              <a:buSzPts val="18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Un array de parámetros (puede no ser necesario en caso de usar GET).</a:t>
            </a:r>
            <a:r>
              <a:rPr lang="en-GB"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Estos parámetros son procesados por servidor para realizar operaciones, y luego retornar cierta información al cliente en modo de respuesta.</a:t>
            </a:r>
            <a:br>
              <a:rPr lang="en-GB" sz="1900">
                <a:solidFill>
                  <a:schemeClr val="dk1"/>
                </a:solidFill>
                <a:highlight>
                  <a:srgbClr val="FFFFFF"/>
                </a:highlight>
                <a:latin typeface="Helvetica Neue Light"/>
                <a:ea typeface="Helvetica Neue Light"/>
                <a:cs typeface="Helvetica Neue Light"/>
                <a:sym typeface="Helvetica Neue Light"/>
              </a:rPr>
            </a:br>
            <a:r>
              <a:rPr lang="en-GB" sz="1900">
                <a:solidFill>
                  <a:schemeClr val="dk1"/>
                </a:solidFill>
                <a:highlight>
                  <a:srgbClr val="FFFFFF"/>
                </a:highlight>
                <a:latin typeface="Helvetica Neue Light"/>
                <a:ea typeface="Helvetica Neue Light"/>
                <a:cs typeface="Helvetica Neue Light"/>
                <a:sym typeface="Helvetica Neue Light"/>
              </a:rPr>
              <a:t>Todo esto puede ocurrir mientras en la App o web el usuario sigue en la misma pantalla, es decir, que no se recarga la ventana.</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78" name="Google Shape;578;p78"/>
          <p:cNvSpPr txBox="1"/>
          <p:nvPr/>
        </p:nvSpPr>
        <p:spPr>
          <a:xfrm>
            <a:off x="1671825" y="29542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500">
                <a:solidFill>
                  <a:schemeClr val="dk1"/>
                </a:solidFill>
                <a:latin typeface="Anton"/>
                <a:ea typeface="Anton"/>
                <a:cs typeface="Anton"/>
                <a:sym typeface="Anton"/>
              </a:rPr>
              <a:t>AJAX CON JQUERY</a:t>
            </a:r>
            <a:endParaRPr i="1" sz="4500">
              <a:latin typeface="Anton"/>
              <a:ea typeface="Anton"/>
              <a:cs typeface="Anton"/>
              <a:sym typeface="Anton"/>
            </a:endParaRPr>
          </a:p>
        </p:txBody>
      </p:sp>
      <p:pic>
        <p:nvPicPr>
          <p:cNvPr id="579" name="Google Shape;579;p7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9"/>
          <p:cNvSpPr txBox="1"/>
          <p:nvPr/>
        </p:nvSpPr>
        <p:spPr>
          <a:xfrm>
            <a:off x="107825" y="1560850"/>
            <a:ext cx="5384400" cy="330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2000">
                <a:solidFill>
                  <a:schemeClr val="dk1"/>
                </a:solidFill>
                <a:highlight>
                  <a:srgbClr val="FFFFFF"/>
                </a:highlight>
                <a:latin typeface="Helvetica Neue"/>
                <a:ea typeface="Helvetica Neue"/>
                <a:cs typeface="Helvetica Neue"/>
                <a:sym typeface="Helvetica Neue"/>
              </a:rPr>
              <a:t>¿En qué formato se recibe o envía información al servidor?</a:t>
            </a:r>
            <a:endParaRPr b="1" sz="2000">
              <a:solidFill>
                <a:schemeClr val="dk1"/>
              </a:solidFill>
              <a:highlight>
                <a:srgbClr val="FFFFFF"/>
              </a:highlight>
              <a:latin typeface="Helvetica Neue"/>
              <a:ea typeface="Helvetica Neue"/>
              <a:cs typeface="Helvetica Neue"/>
              <a:sym typeface="Helvetica Neue"/>
            </a:endParaRPr>
          </a:p>
          <a:p>
            <a:pPr indent="0" lvl="0" marL="0" rtl="0" algn="ctr">
              <a:lnSpc>
                <a:spcPct val="115000"/>
              </a:lnSpc>
              <a:spcBef>
                <a:spcPts val="0"/>
              </a:spcBef>
              <a:spcAft>
                <a:spcPts val="0"/>
              </a:spcAft>
              <a:buNone/>
            </a:pPr>
            <a:br>
              <a:rPr lang="en-GB" sz="1700">
                <a:solidFill>
                  <a:schemeClr val="dk1"/>
                </a:solidFill>
                <a:highlight>
                  <a:srgbClr val="FFFFFF"/>
                </a:highlight>
                <a:latin typeface="Helvetica Neue Light"/>
                <a:ea typeface="Helvetica Neue Light"/>
                <a:cs typeface="Helvetica Neue Light"/>
                <a:sym typeface="Helvetica Neue Light"/>
              </a:rPr>
            </a:br>
            <a:r>
              <a:rPr lang="en-GB" sz="1700">
                <a:solidFill>
                  <a:schemeClr val="dk1"/>
                </a:solidFill>
                <a:highlight>
                  <a:srgbClr val="FFFFFF"/>
                </a:highlight>
                <a:latin typeface="Helvetica Neue Light"/>
                <a:ea typeface="Helvetica Neue Light"/>
                <a:cs typeface="Helvetica Neue Light"/>
                <a:sym typeface="Helvetica Neue Light"/>
              </a:rPr>
              <a:t>Se recibe mediante texto plano. Una forma de estandarizar este proceso y recibir información más compleja es utilizar JSON. Como ya vimos, </a:t>
            </a:r>
            <a:r>
              <a:rPr lang="en-GB" sz="1700">
                <a:solidFill>
                  <a:schemeClr val="dk1"/>
                </a:solidFill>
                <a:latin typeface="Helvetica Neue Light"/>
                <a:ea typeface="Helvetica Neue Light"/>
                <a:cs typeface="Helvetica Neue Light"/>
                <a:sym typeface="Helvetica Neue Light"/>
              </a:rPr>
              <a:t>es un formato basado en texto plano para representar datos estructurados en la sintaxis de objetos de JavaScript. </a:t>
            </a:r>
            <a:r>
              <a:rPr lang="en-GB" sz="1700">
                <a:solidFill>
                  <a:schemeClr val="dk1"/>
                </a:solidFill>
                <a:highlight>
                  <a:srgbClr val="FFFFFF"/>
                </a:highlight>
                <a:latin typeface="Helvetica Neue Light"/>
                <a:ea typeface="Helvetica Neue Light"/>
                <a:cs typeface="Helvetica Neue Light"/>
                <a:sym typeface="Helvetica Neue Light"/>
              </a:rPr>
              <a:t>De esa forma podemos recibir texto plano, texto en HTML, arrays, etc.</a:t>
            </a:r>
            <a:endParaRPr sz="1700">
              <a:solidFill>
                <a:schemeClr val="dk1"/>
              </a:solidFill>
              <a:highlight>
                <a:srgbClr val="FFFFFF"/>
              </a:highlight>
              <a:latin typeface="Helvetica Neue Light"/>
              <a:ea typeface="Helvetica Neue Light"/>
              <a:cs typeface="Helvetica Neue Light"/>
              <a:sym typeface="Helvetica Neue Light"/>
            </a:endParaRPr>
          </a:p>
        </p:txBody>
      </p:sp>
      <p:sp>
        <p:nvSpPr>
          <p:cNvPr id="585" name="Google Shape;585;p79"/>
          <p:cNvSpPr txBox="1"/>
          <p:nvPr/>
        </p:nvSpPr>
        <p:spPr>
          <a:xfrm>
            <a:off x="0" y="300250"/>
            <a:ext cx="9144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FORMATO DE ENVÍO DATOS Y RESPUESTA</a:t>
            </a:r>
            <a:endParaRPr i="1" sz="4500">
              <a:latin typeface="Anton"/>
              <a:ea typeface="Anton"/>
              <a:cs typeface="Anton"/>
              <a:sym typeface="Anton"/>
            </a:endParaRPr>
          </a:p>
        </p:txBody>
      </p:sp>
      <p:pic>
        <p:nvPicPr>
          <p:cNvPr id="586" name="Google Shape;586;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87" name="Google Shape;587;p79"/>
          <p:cNvPicPr preferRelativeResize="0"/>
          <p:nvPr/>
        </p:nvPicPr>
        <p:blipFill>
          <a:blip r:embed="rId4">
            <a:alphaModFix/>
          </a:blip>
          <a:stretch>
            <a:fillRect/>
          </a:stretch>
        </p:blipFill>
        <p:spPr>
          <a:xfrm>
            <a:off x="5453750" y="1560850"/>
            <a:ext cx="3599625" cy="28278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1" name="Shape 591"/>
        <p:cNvGrpSpPr/>
        <p:nvPr/>
      </p:nvGrpSpPr>
      <p:grpSpPr>
        <a:xfrm>
          <a:off x="0" y="0"/>
          <a:ext cx="0" cy="0"/>
          <a:chOff x="0" y="0"/>
          <a:chExt cx="0" cy="0"/>
        </a:xfrm>
      </p:grpSpPr>
      <p:sp>
        <p:nvSpPr>
          <p:cNvPr id="592" name="Google Shape;592;p80"/>
          <p:cNvSpPr txBox="1"/>
          <p:nvPr/>
        </p:nvSpPr>
        <p:spPr>
          <a:xfrm>
            <a:off x="2082275" y="1644800"/>
            <a:ext cx="5283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MÉTODOS AJAX CON jQUERY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1"/>
          <p:cNvSpPr txBox="1"/>
          <p:nvPr/>
        </p:nvSpPr>
        <p:spPr>
          <a:xfrm>
            <a:off x="5617200" y="1356950"/>
            <a:ext cx="3526800" cy="85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rgbClr val="FFFFFF"/>
                </a:highlight>
                <a:latin typeface="Helvetica Neue Light"/>
                <a:ea typeface="Helvetica Neue Light"/>
                <a:cs typeface="Helvetica Neue Light"/>
                <a:sym typeface="Helvetica Neue Light"/>
              </a:rPr>
              <a:t>Para ejecutar AJAX en JS mediante JQuery, se usa el método GET para solicitar un dato puntual. Puede ser, por ejemplo, solicitar datos a la dirección</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300" u="sng">
                <a:solidFill>
                  <a:schemeClr val="hlink"/>
                </a:solidFill>
                <a:highlight>
                  <a:srgbClr val="FFFFFF"/>
                </a:highlight>
                <a:latin typeface="Helvetica Neue Light"/>
                <a:ea typeface="Helvetica Neue Light"/>
                <a:cs typeface="Helvetica Neue Light"/>
                <a:sym typeface="Helvetica Neue Light"/>
                <a:hlinkClick r:id="rId3"/>
              </a:rPr>
              <a:t>https://jsonplaceholder.typicode.com/posts </a:t>
            </a:r>
            <a:endParaRPr sz="1300">
              <a:solidFill>
                <a:schemeClr val="dk1"/>
              </a:solidFill>
              <a:highlight>
                <a:srgbClr val="FFFFFF"/>
              </a:highlight>
              <a:latin typeface="Helvetica Neue Light"/>
              <a:ea typeface="Helvetica Neue Light"/>
              <a:cs typeface="Helvetica Neue Light"/>
              <a:sym typeface="Helvetica Neue Light"/>
            </a:endParaRPr>
          </a:p>
        </p:txBody>
      </p:sp>
      <p:sp>
        <p:nvSpPr>
          <p:cNvPr id="598" name="Google Shape;598;p81"/>
          <p:cNvSpPr txBox="1"/>
          <p:nvPr/>
        </p:nvSpPr>
        <p:spPr>
          <a:xfrm>
            <a:off x="5617325" y="0"/>
            <a:ext cx="3526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LLAMADA AJAX:</a:t>
            </a:r>
            <a:endParaRPr i="1" sz="4000">
              <a:latin typeface="Anton"/>
              <a:ea typeface="Anton"/>
              <a:cs typeface="Anton"/>
              <a:sym typeface="Anton"/>
            </a:endParaRPr>
          </a:p>
          <a:p>
            <a:pPr indent="0" lvl="0" marL="0" rtl="0" algn="ctr">
              <a:spcBef>
                <a:spcPts val="0"/>
              </a:spcBef>
              <a:spcAft>
                <a:spcPts val="0"/>
              </a:spcAft>
              <a:buNone/>
            </a:pPr>
            <a:r>
              <a:rPr i="1" lang="en-GB" sz="4000">
                <a:latin typeface="Anton"/>
                <a:ea typeface="Anton"/>
                <a:cs typeface="Anton"/>
                <a:sym typeface="Anton"/>
              </a:rPr>
              <a:t>GET</a:t>
            </a:r>
            <a:endParaRPr i="1" sz="4000">
              <a:latin typeface="Anton"/>
              <a:ea typeface="Anton"/>
              <a:cs typeface="Anton"/>
              <a:sym typeface="Anton"/>
            </a:endParaRPr>
          </a:p>
        </p:txBody>
      </p:sp>
      <p:sp>
        <p:nvSpPr>
          <p:cNvPr id="599" name="Google Shape;599;p81"/>
          <p:cNvSpPr txBox="1"/>
          <p:nvPr/>
        </p:nvSpPr>
        <p:spPr>
          <a:xfrm>
            <a:off x="96175" y="76650"/>
            <a:ext cx="5583300" cy="4990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//Declaramos la url que vamos a usar para el GET</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URLGET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https://jsonplaceholder.typicode.com/posts</a:t>
            </a:r>
            <a:r>
              <a:rPr lang="en-GB" sz="1200">
                <a:solidFill>
                  <a:srgbClr val="E9F284"/>
                </a:solidFill>
                <a:latin typeface="Courier New"/>
                <a:ea typeface="Courier New"/>
                <a:cs typeface="Courier New"/>
                <a:sym typeface="Courier New"/>
              </a:rPr>
              <a:t>"</a:t>
            </a:r>
            <a:endParaRPr sz="1200">
              <a:solidFill>
                <a:srgbClr val="E9F28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//Agregamos un botón con jQuery</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body</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prepend</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&lt;button id="btn1"&gt;GET&lt;/button&gt;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//Escuchamos el evento click del botón agregado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#btn1</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click</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=&gt;</a:t>
            </a:r>
            <a:r>
              <a:rPr lang="en-GB" sz="1200">
                <a:solidFill>
                  <a:srgbClr val="F8F8F2"/>
                </a:solidFill>
                <a:latin typeface="Courier New"/>
                <a:ea typeface="Courier New"/>
                <a:cs typeface="Courier New"/>
                <a:sym typeface="Courier New"/>
              </a:rPr>
              <a:t> {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get</a:t>
            </a:r>
            <a:r>
              <a:rPr lang="en-GB" sz="1200">
                <a:solidFill>
                  <a:srgbClr val="F8F8F2"/>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URLGET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respuesta</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estado</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if</a:t>
            </a:r>
            <a:r>
              <a:rPr lang="en-GB" sz="1200">
                <a:solidFill>
                  <a:srgbClr val="F8F8F2"/>
                </a:solidFill>
                <a:latin typeface="Courier New"/>
                <a:ea typeface="Courier New"/>
                <a:cs typeface="Courier New"/>
                <a:sym typeface="Courier New"/>
              </a:rPr>
              <a:t>(</a:t>
            </a:r>
            <a:r>
              <a:rPr i="1" lang="en-GB" sz="1200">
                <a:solidFill>
                  <a:srgbClr val="FFB86C"/>
                </a:solidFill>
                <a:latin typeface="Courier New"/>
                <a:ea typeface="Courier New"/>
                <a:cs typeface="Courier New"/>
                <a:sym typeface="Courier New"/>
              </a:rPr>
              <a:t>estado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success</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let</a:t>
            </a:r>
            <a:r>
              <a:rPr lang="en-GB" sz="1200">
                <a:solidFill>
                  <a:srgbClr val="F8F8F2"/>
                </a:solidFill>
                <a:latin typeface="Courier New"/>
                <a:ea typeface="Courier New"/>
                <a:cs typeface="Courier New"/>
                <a:sym typeface="Courier New"/>
              </a:rPr>
              <a:t> misDatos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respuesta</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for</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dato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of</a:t>
            </a:r>
            <a:r>
              <a:rPr lang="en-GB" sz="1200">
                <a:solidFill>
                  <a:srgbClr val="F8F8F2"/>
                </a:solidFill>
                <a:latin typeface="Courier New"/>
                <a:ea typeface="Courier New"/>
                <a:cs typeface="Courier New"/>
                <a:sym typeface="Courier New"/>
              </a:rPr>
              <a:t> misDatos)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body</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prepend</a:t>
            </a:r>
            <a:r>
              <a:rPr lang="en-GB" sz="1200">
                <a:solidFill>
                  <a:srgbClr val="F8F8F2"/>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`&lt;div&gt;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1FA8C"/>
                </a:solidFill>
                <a:latin typeface="Courier New"/>
                <a:ea typeface="Courier New"/>
                <a:cs typeface="Courier New"/>
                <a:sym typeface="Courier New"/>
              </a:rPr>
              <a:t>                                   &lt;h3&gt;</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dato</a:t>
            </a:r>
            <a:r>
              <a:rPr lang="en-GB" sz="1200">
                <a:solidFill>
                  <a:srgbClr val="F8F8F2"/>
                </a:solidFill>
                <a:latin typeface="Courier New"/>
                <a:ea typeface="Courier New"/>
                <a:cs typeface="Courier New"/>
                <a:sym typeface="Courier New"/>
              </a:rPr>
              <a:t>.title</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&lt;/h3&gt;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1FA8C"/>
                </a:solidFill>
                <a:latin typeface="Courier New"/>
                <a:ea typeface="Courier New"/>
                <a:cs typeface="Courier New"/>
                <a:sym typeface="Courier New"/>
              </a:rPr>
              <a:t>                                   &lt;p&gt; </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dato</a:t>
            </a:r>
            <a:r>
              <a:rPr lang="en-GB" sz="1200">
                <a:solidFill>
                  <a:srgbClr val="F8F8F2"/>
                </a:solidFill>
                <a:latin typeface="Courier New"/>
                <a:ea typeface="Courier New"/>
                <a:cs typeface="Courier New"/>
                <a:sym typeface="Courier New"/>
              </a:rPr>
              <a:t>.body</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&lt;/p&gt;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1FA8C"/>
                </a:solidFill>
                <a:latin typeface="Courier New"/>
                <a:ea typeface="Courier New"/>
                <a:cs typeface="Courier New"/>
                <a:sym typeface="Courier New"/>
              </a:rPr>
              <a:t>                                  &lt;/div&gt;`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00" name="Google Shape;600;p8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82"/>
          <p:cNvSpPr txBox="1"/>
          <p:nvPr/>
        </p:nvSpPr>
        <p:spPr>
          <a:xfrm>
            <a:off x="5718200" y="1333650"/>
            <a:ext cx="3526800" cy="855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highlight>
                  <a:srgbClr val="FFFFFF"/>
                </a:highlight>
                <a:latin typeface="Helvetica Neue Light"/>
                <a:ea typeface="Helvetica Neue Light"/>
                <a:cs typeface="Helvetica Neue Light"/>
                <a:sym typeface="Helvetica Neue Light"/>
              </a:rPr>
              <a:t>Para ejecutar AJAX en JS mediante JQuery, se usa el método POST para enviar datos al servidor. Puede ser por ejemplo, enviar datos a la dirección</a:t>
            </a:r>
            <a:endParaRPr sz="17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300" u="sng">
                <a:solidFill>
                  <a:schemeClr val="hlink"/>
                </a:solidFill>
                <a:highlight>
                  <a:srgbClr val="FFFFFF"/>
                </a:highlight>
                <a:latin typeface="Helvetica Neue Light"/>
                <a:ea typeface="Helvetica Neue Light"/>
                <a:cs typeface="Helvetica Neue Light"/>
                <a:sym typeface="Helvetica Neue Light"/>
                <a:hlinkClick r:id="rId3"/>
              </a:rPr>
              <a:t>https://jsonplaceholder.typicode.com/posts </a:t>
            </a:r>
            <a:endParaRPr sz="1300">
              <a:solidFill>
                <a:schemeClr val="dk1"/>
              </a:solidFill>
              <a:highlight>
                <a:srgbClr val="FFFFFF"/>
              </a:highlight>
              <a:latin typeface="Helvetica Neue Light"/>
              <a:ea typeface="Helvetica Neue Light"/>
              <a:cs typeface="Helvetica Neue Light"/>
              <a:sym typeface="Helvetica Neue Light"/>
            </a:endParaRPr>
          </a:p>
        </p:txBody>
      </p:sp>
      <p:sp>
        <p:nvSpPr>
          <p:cNvPr id="606" name="Google Shape;606;p82"/>
          <p:cNvSpPr txBox="1"/>
          <p:nvPr/>
        </p:nvSpPr>
        <p:spPr>
          <a:xfrm>
            <a:off x="5617325" y="0"/>
            <a:ext cx="35268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LLAMADA AJAX:</a:t>
            </a:r>
            <a:endParaRPr i="1" sz="4000">
              <a:latin typeface="Anton"/>
              <a:ea typeface="Anton"/>
              <a:cs typeface="Anton"/>
              <a:sym typeface="Anton"/>
            </a:endParaRPr>
          </a:p>
          <a:p>
            <a:pPr indent="0" lvl="0" marL="0" rtl="0" algn="ctr">
              <a:spcBef>
                <a:spcPts val="0"/>
              </a:spcBef>
              <a:spcAft>
                <a:spcPts val="0"/>
              </a:spcAft>
              <a:buNone/>
            </a:pPr>
            <a:r>
              <a:rPr i="1" lang="en-GB" sz="4000">
                <a:latin typeface="Anton"/>
                <a:ea typeface="Anton"/>
                <a:cs typeface="Anton"/>
                <a:sym typeface="Anton"/>
              </a:rPr>
              <a:t>POST</a:t>
            </a:r>
            <a:endParaRPr i="1" sz="4000">
              <a:latin typeface="Anton"/>
              <a:ea typeface="Anton"/>
              <a:cs typeface="Anton"/>
              <a:sym typeface="Anton"/>
            </a:endParaRPr>
          </a:p>
        </p:txBody>
      </p:sp>
      <p:sp>
        <p:nvSpPr>
          <p:cNvPr id="607" name="Google Shape;607;p82"/>
          <p:cNvSpPr txBox="1"/>
          <p:nvPr/>
        </p:nvSpPr>
        <p:spPr>
          <a:xfrm>
            <a:off x="96175" y="76650"/>
            <a:ext cx="5676600" cy="4990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//Declaramos la url que vamos a usar para el GET</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URLGET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https://jsonplaceholder.typicode.com/posts</a:t>
            </a:r>
            <a:r>
              <a:rPr lang="en-GB" sz="1200">
                <a:solidFill>
                  <a:srgbClr val="E9F284"/>
                </a:solidFill>
                <a:latin typeface="Courier New"/>
                <a:ea typeface="Courier New"/>
                <a:cs typeface="Courier New"/>
                <a:sym typeface="Courier New"/>
              </a:rPr>
              <a:t>"</a:t>
            </a:r>
            <a:endParaRPr sz="1200">
              <a:solidFill>
                <a:srgbClr val="E9F28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//Declaramos la información a enviar</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infoPost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 nombre</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Ana</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profesion</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Programadora</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//Agregamos un botón con jQuery</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body</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prepend</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&lt;button id="btn1"&gt;POST&lt;/button&gt;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//Escuchamos el evento click del botón agregado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#btn1</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click</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=&gt;</a:t>
            </a:r>
            <a:r>
              <a:rPr lang="en-GB" sz="1200">
                <a:solidFill>
                  <a:srgbClr val="F8F8F2"/>
                </a:solidFill>
                <a:latin typeface="Courier New"/>
                <a:ea typeface="Courier New"/>
                <a:cs typeface="Courier New"/>
                <a:sym typeface="Courier New"/>
              </a:rPr>
              <a:t> {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post</a:t>
            </a:r>
            <a:r>
              <a:rPr lang="en-GB" sz="1200">
                <a:solidFill>
                  <a:srgbClr val="F8F8F2"/>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URLGET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infoPost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respuesta</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estado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=&gt;</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if</a:t>
            </a:r>
            <a:r>
              <a:rPr lang="en-GB" sz="1200">
                <a:solidFill>
                  <a:srgbClr val="F8F8F2"/>
                </a:solidFill>
                <a:latin typeface="Courier New"/>
                <a:ea typeface="Courier New"/>
                <a:cs typeface="Courier New"/>
                <a:sym typeface="Courier New"/>
              </a:rPr>
              <a:t>(</a:t>
            </a:r>
            <a:r>
              <a:rPr i="1" lang="en-GB" sz="1200">
                <a:solidFill>
                  <a:srgbClr val="FFB86C"/>
                </a:solidFill>
                <a:latin typeface="Courier New"/>
                <a:ea typeface="Courier New"/>
                <a:cs typeface="Courier New"/>
                <a:sym typeface="Courier New"/>
              </a:rPr>
              <a:t>estado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success</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body</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prepend</a:t>
            </a:r>
            <a:r>
              <a:rPr lang="en-GB" sz="1200">
                <a:solidFill>
                  <a:srgbClr val="F8F8F2"/>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`&lt;div&gt;</a:t>
            </a:r>
            <a:endParaRPr sz="1200">
              <a:solidFill>
                <a:srgbClr val="F1FA8C"/>
              </a:solidFill>
              <a:latin typeface="Courier New"/>
              <a:ea typeface="Courier New"/>
              <a:cs typeface="Courier New"/>
              <a:sym typeface="Courier New"/>
            </a:endParaRPr>
          </a:p>
          <a:p>
            <a:pPr indent="457200" lvl="0" marL="2286000" rtl="0" algn="l">
              <a:lnSpc>
                <a:spcPct val="135714"/>
              </a:lnSpc>
              <a:spcBef>
                <a:spcPts val="0"/>
              </a:spcBef>
              <a:spcAft>
                <a:spcPts val="0"/>
              </a:spcAft>
              <a:buClr>
                <a:schemeClr val="dk1"/>
              </a:buClr>
              <a:buSzPts val="1100"/>
              <a:buFont typeface="Arial"/>
              <a:buNone/>
            </a:pPr>
            <a:r>
              <a:rPr lang="en-GB" sz="1200">
                <a:solidFill>
                  <a:srgbClr val="F1FA8C"/>
                </a:solidFill>
                <a:latin typeface="Courier New"/>
                <a:ea typeface="Courier New"/>
                <a:cs typeface="Courier New"/>
                <a:sym typeface="Courier New"/>
              </a:rPr>
              <a:t>Guardado:</a:t>
            </a:r>
            <a:r>
              <a:rPr lang="en-GB" sz="1200">
                <a:solidFill>
                  <a:srgbClr val="FF79C6"/>
                </a:solidFill>
                <a:latin typeface="Courier New"/>
                <a:ea typeface="Courier New"/>
                <a:cs typeface="Courier New"/>
                <a:sym typeface="Courier New"/>
              </a:rPr>
              <a:t>${</a:t>
            </a:r>
            <a:r>
              <a:rPr i="1" lang="en-GB" sz="1200">
                <a:solidFill>
                  <a:srgbClr val="FFB86C"/>
                </a:solidFill>
                <a:latin typeface="Courier New"/>
                <a:ea typeface="Courier New"/>
                <a:cs typeface="Courier New"/>
                <a:sym typeface="Courier New"/>
              </a:rPr>
              <a:t>respuesta</a:t>
            </a:r>
            <a:r>
              <a:rPr lang="en-GB" sz="1200">
                <a:solidFill>
                  <a:srgbClr val="F8F8F2"/>
                </a:solidFill>
                <a:latin typeface="Courier New"/>
                <a:ea typeface="Courier New"/>
                <a:cs typeface="Courier New"/>
                <a:sym typeface="Courier New"/>
              </a:rPr>
              <a:t>.nombre</a:t>
            </a:r>
            <a:r>
              <a:rPr lang="en-GB" sz="1200">
                <a:solidFill>
                  <a:srgbClr val="FF79C6"/>
                </a:solidFill>
                <a:latin typeface="Courier New"/>
                <a:ea typeface="Courier New"/>
                <a:cs typeface="Courier New"/>
                <a:sym typeface="Courier New"/>
              </a:rPr>
              <a:t>}</a:t>
            </a:r>
            <a:endParaRPr sz="1200">
              <a:solidFill>
                <a:srgbClr val="FF79C6"/>
              </a:solidFill>
              <a:latin typeface="Courier New"/>
              <a:ea typeface="Courier New"/>
              <a:cs typeface="Courier New"/>
              <a:sym typeface="Courier New"/>
            </a:endParaRPr>
          </a:p>
          <a:p>
            <a:pPr indent="457200" lvl="0" marL="2286000" rtl="0" algn="l">
              <a:lnSpc>
                <a:spcPct val="135714"/>
              </a:lnSpc>
              <a:spcBef>
                <a:spcPts val="0"/>
              </a:spcBef>
              <a:spcAft>
                <a:spcPts val="0"/>
              </a:spcAft>
              <a:buClr>
                <a:schemeClr val="dk1"/>
              </a:buClr>
              <a:buSzPts val="1100"/>
              <a:buFont typeface="Arial"/>
              <a:buNone/>
            </a:pPr>
            <a:r>
              <a:rPr lang="en-GB" sz="1200">
                <a:solidFill>
                  <a:srgbClr val="F1FA8C"/>
                </a:solidFill>
                <a:latin typeface="Courier New"/>
                <a:ea typeface="Courier New"/>
                <a:cs typeface="Courier New"/>
                <a:sym typeface="Courier New"/>
              </a:rPr>
              <a:t>&lt;/div&gt;`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highlight>
                <a:srgbClr val="000000"/>
              </a:highlight>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08" name="Google Shape;608;p82"/>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2" name="Shape 612"/>
        <p:cNvGrpSpPr/>
        <p:nvPr/>
      </p:nvGrpSpPr>
      <p:grpSpPr>
        <a:xfrm>
          <a:off x="0" y="0"/>
          <a:ext cx="0" cy="0"/>
          <a:chOff x="0" y="0"/>
          <a:chExt cx="0" cy="0"/>
        </a:xfrm>
      </p:grpSpPr>
      <p:sp>
        <p:nvSpPr>
          <p:cNvPr id="613" name="Google Shape;613;p83"/>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14" name="Google Shape;614;p83"/>
          <p:cNvSpPr txBox="1"/>
          <p:nvPr/>
        </p:nvSpPr>
        <p:spPr>
          <a:xfrm>
            <a:off x="667200" y="174750"/>
            <a:ext cx="78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CON ARCHIVO JSON ESTÁTICO</a:t>
            </a:r>
            <a:endParaRPr i="1" sz="4000">
              <a:latin typeface="Anton"/>
              <a:ea typeface="Anton"/>
              <a:cs typeface="Anton"/>
              <a:sym typeface="Anton"/>
            </a:endParaRPr>
          </a:p>
        </p:txBody>
      </p:sp>
      <p:sp>
        <p:nvSpPr>
          <p:cNvPr id="615" name="Google Shape;615;p83"/>
          <p:cNvSpPr txBox="1"/>
          <p:nvPr/>
        </p:nvSpPr>
        <p:spPr>
          <a:xfrm>
            <a:off x="290850" y="1032500"/>
            <a:ext cx="8562300" cy="4110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//Declaramos la url del archivo JSON local</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URLJSON</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data/datos.json</a:t>
            </a:r>
            <a:r>
              <a:rPr lang="en-GB" sz="1050">
                <a:solidFill>
                  <a:srgbClr val="E9F284"/>
                </a:solidFill>
                <a:latin typeface="Courier New"/>
                <a:ea typeface="Courier New"/>
                <a:cs typeface="Courier New"/>
                <a:sym typeface="Courier New"/>
              </a:rPr>
              <a:t>"</a:t>
            </a:r>
            <a:endParaRPr sz="1050">
              <a:solidFill>
                <a:srgbClr val="E9F28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//Agregamos un botón con jQuery</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&lt;button id="btn1"&gt;JSON&lt;/button&gt;</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//Escuchamos el evento click del botón agregado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#btn1</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click</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=&gt;</a:t>
            </a: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getJSON</a:t>
            </a:r>
            <a:r>
              <a:rPr lang="en-GB" sz="1050">
                <a:solidFill>
                  <a:srgbClr val="F8F8F2"/>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URLJSON</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function</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respuesta</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estado</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if</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estado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success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misDatos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respuesta</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for</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dato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of</a:t>
            </a:r>
            <a:r>
              <a:rPr lang="en-GB" sz="1050">
                <a:solidFill>
                  <a:srgbClr val="F8F8F2"/>
                </a:solidFill>
                <a:latin typeface="Courier New"/>
                <a:ea typeface="Courier New"/>
                <a:cs typeface="Courier New"/>
                <a:sym typeface="Courier New"/>
              </a:rPr>
              <a:t> misDatos)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`&lt;div&gt;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&lt;h3&gt;</a:t>
            </a:r>
            <a:r>
              <a:rPr lang="en-GB" sz="1050">
                <a:solidFill>
                  <a:srgbClr val="FF79C6"/>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dato</a:t>
            </a:r>
            <a:r>
              <a:rPr lang="en-GB" sz="1050">
                <a:solidFill>
                  <a:srgbClr val="F8F8F2"/>
                </a:solidFill>
                <a:latin typeface="Courier New"/>
                <a:ea typeface="Courier New"/>
                <a:cs typeface="Courier New"/>
                <a:sym typeface="Courier New"/>
              </a:rPr>
              <a:t>.name</a:t>
            </a:r>
            <a:r>
              <a:rPr lang="en-GB" sz="1050">
                <a:solidFill>
                  <a:srgbClr val="FF79C6"/>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&lt;/h3&gt;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&lt;p&gt; </a:t>
            </a:r>
            <a:r>
              <a:rPr lang="en-GB" sz="1050">
                <a:solidFill>
                  <a:srgbClr val="FF79C6"/>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dato</a:t>
            </a:r>
            <a:r>
              <a:rPr lang="en-GB" sz="1050">
                <a:solidFill>
                  <a:srgbClr val="F8F8F2"/>
                </a:solidFill>
                <a:latin typeface="Courier New"/>
                <a:ea typeface="Courier New"/>
                <a:cs typeface="Courier New"/>
                <a:sym typeface="Courier New"/>
              </a:rPr>
              <a:t>.email</a:t>
            </a:r>
            <a:r>
              <a:rPr lang="en-GB" sz="1050">
                <a:solidFill>
                  <a:srgbClr val="FF79C6"/>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&lt;/p&gt;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&lt;/div&gt;`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p:txBody>
      </p:sp>
      <p:pic>
        <p:nvPicPr>
          <p:cNvPr id="616" name="Google Shape;616;p83"/>
          <p:cNvPicPr preferRelativeResize="0"/>
          <p:nvPr/>
        </p:nvPicPr>
        <p:blipFill>
          <a:blip r:embed="rId3">
            <a:alphaModFix/>
          </a:blip>
          <a:stretch>
            <a:fillRect/>
          </a:stretch>
        </p:blipFill>
        <p:spPr>
          <a:xfrm>
            <a:off x="7793250" y="47662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6" name="Shape 136"/>
        <p:cNvGrpSpPr/>
        <p:nvPr/>
      </p:nvGrpSpPr>
      <p:grpSpPr>
        <a:xfrm>
          <a:off x="0" y="0"/>
          <a:ext cx="0" cy="0"/>
          <a:chOff x="0" y="0"/>
          <a:chExt cx="0" cy="0"/>
        </a:xfrm>
      </p:grpSpPr>
      <p:sp>
        <p:nvSpPr>
          <p:cNvPr id="137" name="Google Shape;137;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4"/>
          <p:cNvSpPr txBox="1"/>
          <p:nvPr/>
        </p:nvSpPr>
        <p:spPr>
          <a:xfrm>
            <a:off x="1490701" y="528550"/>
            <a:ext cx="61626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ALGUNOS USOS DE AJAX CON JS</a:t>
            </a:r>
            <a:endParaRPr i="1" sz="4000">
              <a:latin typeface="Anton"/>
              <a:ea typeface="Anton"/>
              <a:cs typeface="Anton"/>
              <a:sym typeface="Anton"/>
            </a:endParaRPr>
          </a:p>
        </p:txBody>
      </p:sp>
      <p:sp>
        <p:nvSpPr>
          <p:cNvPr id="622" name="Google Shape;622;p84"/>
          <p:cNvSpPr txBox="1"/>
          <p:nvPr/>
        </p:nvSpPr>
        <p:spPr>
          <a:xfrm>
            <a:off x="1677300" y="1880722"/>
            <a:ext cx="5789400" cy="25203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Agregar o modificar productos a un carrito de compras.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Enviar un formulario sin refrescar la página.</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Agregar o quitar productos de una wishlist.</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Enviar un comentario en un blog.</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Notificaciones en Facebook, Twitter.</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Ventanas de chats.</a:t>
            </a:r>
            <a:endParaRPr sz="2000">
              <a:latin typeface="Helvetica Neue Light"/>
              <a:ea typeface="Helvetica Neue Light"/>
              <a:cs typeface="Helvetica Neue Light"/>
              <a:sym typeface="Helvetica Neue Light"/>
            </a:endParaRPr>
          </a:p>
        </p:txBody>
      </p:sp>
      <p:pic>
        <p:nvPicPr>
          <p:cNvPr id="623" name="Google Shape;623;p8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27" name="Shape 627"/>
        <p:cNvGrpSpPr/>
        <p:nvPr/>
      </p:nvGrpSpPr>
      <p:grpSpPr>
        <a:xfrm>
          <a:off x="0" y="0"/>
          <a:ext cx="0" cy="0"/>
          <a:chOff x="0" y="0"/>
          <a:chExt cx="0" cy="0"/>
        </a:xfrm>
      </p:grpSpPr>
      <p:sp>
        <p:nvSpPr>
          <p:cNvPr id="628" name="Google Shape;628;p85"/>
          <p:cNvSpPr txBox="1"/>
          <p:nvPr/>
        </p:nvSpPr>
        <p:spPr>
          <a:xfrm>
            <a:off x="1698150" y="2077200"/>
            <a:ext cx="5747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29" name="Google Shape;629;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0" name="Google Shape;630;p8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4" name="Shape 634"/>
        <p:cNvGrpSpPr/>
        <p:nvPr/>
      </p:nvGrpSpPr>
      <p:grpSpPr>
        <a:xfrm>
          <a:off x="0" y="0"/>
          <a:ext cx="0" cy="0"/>
          <a:chOff x="0" y="0"/>
          <a:chExt cx="0" cy="0"/>
        </a:xfrm>
      </p:grpSpPr>
      <p:sp>
        <p:nvSpPr>
          <p:cNvPr id="635" name="Google Shape;635;p8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9" name="Shape 639"/>
        <p:cNvGrpSpPr/>
        <p:nvPr/>
      </p:nvGrpSpPr>
      <p:grpSpPr>
        <a:xfrm>
          <a:off x="0" y="0"/>
          <a:ext cx="0" cy="0"/>
          <a:chOff x="0" y="0"/>
          <a:chExt cx="0" cy="0"/>
        </a:xfrm>
      </p:grpSpPr>
      <p:sp>
        <p:nvSpPr>
          <p:cNvPr id="640" name="Google Shape;640;p8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API</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88"/>
          <p:cNvSpPr txBox="1"/>
          <p:nvPr/>
        </p:nvSpPr>
        <p:spPr>
          <a:xfrm>
            <a:off x="650700" y="1500145"/>
            <a:ext cx="7842600" cy="2143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API o Application Programming Interfaces, es un conjunto de reglas y especificaciones que las aplicaciones pueden seguir para comunicarse entre ellas. El uso de una API es el mecanismo más útil para conectar dos softwares entre sí. De esta manera, podemos garantizar el intercambio de mensajes o datos en formato estándar.</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E0FF00"/>
                </a:highlight>
                <a:latin typeface="Helvetica Neue Light"/>
                <a:ea typeface="Helvetica Neue Light"/>
                <a:cs typeface="Helvetica Neue Light"/>
                <a:sym typeface="Helvetica Neue Light"/>
              </a:rPr>
              <a:t>Nos conectamos al API para obtener o enviar información.</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46" name="Google Shape;646;p88"/>
          <p:cNvSpPr txBox="1"/>
          <p:nvPr/>
        </p:nvSpPr>
        <p:spPr>
          <a:xfrm>
            <a:off x="1738950" y="28242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¿QUÉ ES UNA API?</a:t>
            </a:r>
            <a:endParaRPr i="1" sz="4500">
              <a:latin typeface="Anton"/>
              <a:ea typeface="Anton"/>
              <a:cs typeface="Anton"/>
              <a:sym typeface="Anton"/>
            </a:endParaRPr>
          </a:p>
        </p:txBody>
      </p:sp>
      <p:pic>
        <p:nvPicPr>
          <p:cNvPr id="647" name="Google Shape;647;p8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89"/>
          <p:cNvSpPr txBox="1"/>
          <p:nvPr/>
        </p:nvSpPr>
        <p:spPr>
          <a:xfrm>
            <a:off x="76200" y="1500150"/>
            <a:ext cx="4852200" cy="2788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Por ejemplo: una web de e-commerce que permite pagar con MercadoPago, está integrando la API de MP, mediante la cual una web X puede cobrar una compra. Esa web usará las funciones y reglas de la API de MP para integrarla a sus necesidades del e-commerce.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53" name="Google Shape;653;p89"/>
          <p:cNvSpPr txBox="1"/>
          <p:nvPr/>
        </p:nvSpPr>
        <p:spPr>
          <a:xfrm>
            <a:off x="1671825" y="29542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EJEMPLO DE API</a:t>
            </a:r>
            <a:endParaRPr i="1" sz="4500">
              <a:latin typeface="Anton"/>
              <a:ea typeface="Anton"/>
              <a:cs typeface="Anton"/>
              <a:sym typeface="Anton"/>
            </a:endParaRPr>
          </a:p>
        </p:txBody>
      </p:sp>
      <p:pic>
        <p:nvPicPr>
          <p:cNvPr id="654" name="Google Shape;654;p8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55" name="Google Shape;655;p89"/>
          <p:cNvPicPr preferRelativeResize="0"/>
          <p:nvPr/>
        </p:nvPicPr>
        <p:blipFill rotWithShape="1">
          <a:blip r:embed="rId4">
            <a:alphaModFix/>
          </a:blip>
          <a:srcRect b="0" l="11384" r="11222" t="8096"/>
          <a:stretch/>
        </p:blipFill>
        <p:spPr>
          <a:xfrm>
            <a:off x="4956800" y="1598925"/>
            <a:ext cx="4187199" cy="240432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90"/>
          <p:cNvSpPr txBox="1"/>
          <p:nvPr/>
        </p:nvSpPr>
        <p:spPr>
          <a:xfrm>
            <a:off x="650700" y="1304206"/>
            <a:ext cx="7842600" cy="3686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Una de las formas de comunicarse con una API (siempre y cuando esta lo contemple) es utilizar AJAX en jQuery. </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En la práctica sería muy similar a realizar una llamada AJAX común, solo que tendremos que cumplir los requisitos que la API defina para cada llamada. </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Por ejemplo: si fuera una API de una plataforma de pagos, podremos usar llamadas para enviar pagos, para consultar cuotas, etc.</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61" name="Google Shape;661;p90"/>
          <p:cNvSpPr txBox="1"/>
          <p:nvPr/>
        </p:nvSpPr>
        <p:spPr>
          <a:xfrm>
            <a:off x="1671825" y="57637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API + JQUERY + AJAX</a:t>
            </a:r>
            <a:endParaRPr i="1" sz="4500">
              <a:latin typeface="Anton"/>
              <a:ea typeface="Anton"/>
              <a:cs typeface="Anton"/>
              <a:sym typeface="Anton"/>
            </a:endParaRPr>
          </a:p>
        </p:txBody>
      </p:sp>
      <p:pic>
        <p:nvPicPr>
          <p:cNvPr id="662" name="Google Shape;662;p9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66" name="Shape 666"/>
        <p:cNvGrpSpPr/>
        <p:nvPr/>
      </p:nvGrpSpPr>
      <p:grpSpPr>
        <a:xfrm>
          <a:off x="0" y="0"/>
          <a:ext cx="0" cy="0"/>
          <a:chOff x="0" y="0"/>
          <a:chExt cx="0" cy="0"/>
        </a:xfrm>
      </p:grpSpPr>
      <p:sp>
        <p:nvSpPr>
          <p:cNvPr id="667" name="Google Shape;667;p91"/>
          <p:cNvSpPr txBox="1"/>
          <p:nvPr/>
        </p:nvSpPr>
        <p:spPr>
          <a:xfrm>
            <a:off x="6728400" y="217550"/>
            <a:ext cx="2415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EJEMPLO APLICADO: </a:t>
            </a:r>
            <a:endParaRPr i="1" sz="2600">
              <a:latin typeface="Anton"/>
              <a:ea typeface="Anton"/>
              <a:cs typeface="Anton"/>
              <a:sym typeface="Anton"/>
            </a:endParaRPr>
          </a:p>
          <a:p>
            <a:pPr indent="0" lvl="0" marL="0" rtl="0" algn="ctr">
              <a:spcBef>
                <a:spcPts val="0"/>
              </a:spcBef>
              <a:spcAft>
                <a:spcPts val="0"/>
              </a:spcAft>
              <a:buNone/>
            </a:pPr>
            <a:r>
              <a:rPr i="1" lang="en-GB" sz="2600">
                <a:latin typeface="Anton"/>
                <a:ea typeface="Anton"/>
                <a:cs typeface="Anton"/>
                <a:sym typeface="Anton"/>
              </a:rPr>
              <a:t>POST AL API</a:t>
            </a:r>
            <a:endParaRPr i="1" sz="2600">
              <a:latin typeface="Anton"/>
              <a:ea typeface="Anton"/>
              <a:cs typeface="Anton"/>
              <a:sym typeface="Anton"/>
            </a:endParaRPr>
          </a:p>
        </p:txBody>
      </p:sp>
      <p:pic>
        <p:nvPicPr>
          <p:cNvPr id="668" name="Google Shape;668;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9" name="Google Shape;669;p91"/>
          <p:cNvSpPr txBox="1"/>
          <p:nvPr/>
        </p:nvSpPr>
        <p:spPr>
          <a:xfrm>
            <a:off x="0" y="0"/>
            <a:ext cx="6728400" cy="50970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document</a:t>
            </a: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ready</a:t>
            </a:r>
            <a:r>
              <a:rPr lang="en-GB" sz="1250">
                <a:solidFill>
                  <a:srgbClr val="F8F8F2"/>
                </a:solidFill>
                <a:latin typeface="Courier New"/>
                <a:ea typeface="Courier New"/>
                <a:cs typeface="Courier New"/>
                <a:sym typeface="Courier New"/>
              </a:rPr>
              <a:t>(</a:t>
            </a:r>
            <a:r>
              <a:rPr lang="en-GB" sz="1250">
                <a:solidFill>
                  <a:srgbClr val="FF79C6"/>
                </a:solidFill>
                <a:latin typeface="Courier New"/>
                <a:ea typeface="Courier New"/>
                <a:cs typeface="Courier New"/>
                <a:sym typeface="Courier New"/>
              </a:rPr>
              <a:t>function</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6272A4"/>
                </a:solidFill>
                <a:latin typeface="Courier New"/>
                <a:ea typeface="Courier New"/>
                <a:cs typeface="Courier New"/>
                <a:sym typeface="Courier New"/>
              </a:rPr>
              <a:t>//Declaramos la url del API</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const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APIURL</a:t>
            </a: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https://jsonplaceholder.typicode.com/posts</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6272A4"/>
                </a:solidFill>
                <a:latin typeface="Courier New"/>
                <a:ea typeface="Courier New"/>
                <a:cs typeface="Courier New"/>
                <a:sym typeface="Courier New"/>
              </a:rPr>
              <a:t>//Declaramos la información a enviar</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const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infoPost</a:t>
            </a: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 nombre</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Ana</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profesion</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Programadora</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6272A4"/>
                </a:solidFill>
                <a:latin typeface="Courier New"/>
                <a:ea typeface="Courier New"/>
                <a:cs typeface="Courier New"/>
                <a:sym typeface="Courier New"/>
              </a:rPr>
              <a:t>//Agregamos un botón con jQuery</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body</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prepend</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&lt;button id="btn1"&gt;ENVIAR API&lt;/button&gt;</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6272A4"/>
                </a:solidFill>
                <a:latin typeface="Courier New"/>
                <a:ea typeface="Courier New"/>
                <a:cs typeface="Courier New"/>
                <a:sym typeface="Courier New"/>
              </a:rPr>
              <a:t>//Escuchamos el evento click del botón agregado</a:t>
            </a:r>
            <a:endParaRPr sz="12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#btn1</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click</a:t>
            </a: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=&gt;</a:t>
            </a:r>
            <a:r>
              <a:rPr lang="en-GB" sz="1250">
                <a:solidFill>
                  <a:srgbClr val="F8F8F2"/>
                </a:solidFill>
                <a:latin typeface="Courier New"/>
                <a:ea typeface="Courier New"/>
                <a:cs typeface="Courier New"/>
                <a:sym typeface="Courier New"/>
              </a:rPr>
              <a:t> {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ajax</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method</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POST</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url</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APIURL</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data</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infoPost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success</a:t>
            </a:r>
            <a:r>
              <a:rPr lang="en-GB" sz="1250">
                <a:solidFill>
                  <a:srgbClr val="FF79C6"/>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function</a:t>
            </a:r>
            <a:r>
              <a:rPr lang="en-GB" sz="1250">
                <a:solidFill>
                  <a:srgbClr val="F8F8F2"/>
                </a:solidFill>
                <a:latin typeface="Courier New"/>
                <a:ea typeface="Courier New"/>
                <a:cs typeface="Courier New"/>
                <a:sym typeface="Courier New"/>
              </a:rPr>
              <a:t>(</a:t>
            </a:r>
            <a:r>
              <a:rPr i="1" lang="en-GB" sz="1250">
                <a:solidFill>
                  <a:srgbClr val="FFB86C"/>
                </a:solidFill>
                <a:latin typeface="Courier New"/>
                <a:ea typeface="Courier New"/>
                <a:cs typeface="Courier New"/>
                <a:sym typeface="Courier New"/>
              </a:rPr>
              <a:t>respuesta</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body</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prepend</a:t>
            </a:r>
            <a:r>
              <a:rPr lang="en-GB" sz="1250">
                <a:solidFill>
                  <a:srgbClr val="F8F8F2"/>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`&lt;div&gt;</a:t>
            </a:r>
            <a:r>
              <a:rPr lang="en-GB" sz="1250">
                <a:solidFill>
                  <a:srgbClr val="FF79C6"/>
                </a:solidFill>
                <a:latin typeface="Courier New"/>
                <a:ea typeface="Courier New"/>
                <a:cs typeface="Courier New"/>
                <a:sym typeface="Courier New"/>
              </a:rPr>
              <a:t>${</a:t>
            </a:r>
            <a:r>
              <a:rPr i="1" lang="en-GB" sz="1250">
                <a:solidFill>
                  <a:srgbClr val="FFB86C"/>
                </a:solidFill>
                <a:latin typeface="Courier New"/>
                <a:ea typeface="Courier New"/>
                <a:cs typeface="Courier New"/>
                <a:sym typeface="Courier New"/>
              </a:rPr>
              <a:t>respuesta</a:t>
            </a:r>
            <a:r>
              <a:rPr lang="en-GB" sz="1250">
                <a:solidFill>
                  <a:srgbClr val="F8F8F2"/>
                </a:solidFill>
                <a:latin typeface="Courier New"/>
                <a:ea typeface="Courier New"/>
                <a:cs typeface="Courier New"/>
                <a:sym typeface="Courier New"/>
              </a:rPr>
              <a:t>.nombre</a:t>
            </a:r>
            <a:r>
              <a:rPr lang="en-GB" sz="1250">
                <a:solidFill>
                  <a:srgbClr val="FF79C6"/>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&lt;/div&gt;`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marR="190500" rtl="0" algn="l">
              <a:lnSpc>
                <a:spcPct val="115000"/>
              </a:lnSpc>
              <a:spcBef>
                <a:spcPts val="0"/>
              </a:spcBef>
              <a:spcAft>
                <a:spcPts val="1500"/>
              </a:spcAft>
              <a:buNone/>
            </a:pPr>
            <a:r>
              <a:t/>
            </a:r>
            <a:endParaRPr sz="1100">
              <a:solidFill>
                <a:srgbClr val="4DD0E1"/>
              </a:solidFill>
              <a:highlight>
                <a:schemeClr val="dk1"/>
              </a:highlight>
              <a:latin typeface="Courier New"/>
              <a:ea typeface="Courier New"/>
              <a:cs typeface="Courier New"/>
              <a:sym typeface="Courier New"/>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2"/>
          <p:cNvSpPr txBox="1"/>
          <p:nvPr/>
        </p:nvSpPr>
        <p:spPr>
          <a:xfrm>
            <a:off x="477850" y="1120600"/>
            <a:ext cx="8188200" cy="36861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solidFill>
                  <a:schemeClr val="dk1"/>
                </a:solidFill>
                <a:highlight>
                  <a:srgbClr val="FFFFFF"/>
                </a:highlight>
                <a:latin typeface="Helvetica Neue Light"/>
                <a:ea typeface="Helvetica Neue Light"/>
                <a:cs typeface="Helvetica Neue Light"/>
                <a:sym typeface="Helvetica Neue Light"/>
              </a:rPr>
              <a:t>Tanto para el uso de jQuery y APIs siempre vas a necesitar el frontend (en este caso JS), y un backend, ya que estas interactuando entre un cliente y un servidor.</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solidFill>
                  <a:schemeClr val="dk1"/>
                </a:solidFill>
                <a:highlight>
                  <a:srgbClr val="FFFFFF"/>
                </a:highlight>
                <a:latin typeface="Helvetica Neue Light"/>
                <a:ea typeface="Helvetica Neue Light"/>
                <a:cs typeface="Helvetica Neue Light"/>
                <a:sym typeface="Helvetica Neue Light"/>
              </a:rPr>
              <a:t>Una API no es un lenguaje, es una metodología de trabajo para programar un conjunto de reglas bajo una necesidad funcional.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FFFFFF"/>
                </a:highlight>
                <a:latin typeface="Helvetica Neue Light"/>
                <a:ea typeface="Helvetica Neue Light"/>
                <a:cs typeface="Helvetica Neue Light"/>
                <a:sym typeface="Helvetica Neue Light"/>
              </a:rPr>
              <a:t>Una API puede estar programada en diferentes lenguajes: php, asp, etc; y puede llamarse mediante otros: JS, HTTP Request, PHP, etc.</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5" name="Google Shape;675;p92"/>
          <p:cNvSpPr txBox="1"/>
          <p:nvPr/>
        </p:nvSpPr>
        <p:spPr>
          <a:xfrm>
            <a:off x="1671825" y="3368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¡IMPORTANTE!</a:t>
            </a:r>
            <a:endParaRPr i="1" sz="4500">
              <a:latin typeface="Anton"/>
              <a:ea typeface="Anton"/>
              <a:cs typeface="Anton"/>
              <a:sym typeface="Anton"/>
            </a:endParaRPr>
          </a:p>
        </p:txBody>
      </p:sp>
      <p:pic>
        <p:nvPicPr>
          <p:cNvPr id="676" name="Google Shape;676;p9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p9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AJAX EN TU PROYECTO</a:t>
            </a:r>
            <a:endParaRPr b="0" i="1" sz="4000" u="none" cap="none" strike="noStrike">
              <a:solidFill>
                <a:srgbClr val="000000"/>
              </a:solidFill>
              <a:latin typeface="Anton"/>
              <a:ea typeface="Anton"/>
              <a:cs typeface="Anton"/>
              <a:sym typeface="Anton"/>
            </a:endParaRPr>
          </a:p>
        </p:txBody>
      </p:sp>
      <p:sp>
        <p:nvSpPr>
          <p:cNvPr id="682" name="Google Shape;682;p9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Tomando como ejemplo la llamada AJAX con JSON, incorpora al proyecto del simulador al menos una llamada AJAX.</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683" name="Google Shape;683;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4" name="Google Shape;684;p9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685" name="Google Shape;685;p93"/>
          <p:cNvSpPr/>
          <p:nvPr/>
        </p:nvSpPr>
        <p:spPr>
          <a:xfrm>
            <a:off x="4879825" y="886225"/>
            <a:ext cx="529200" cy="5292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sz="1300">
                <a:solidFill>
                  <a:srgbClr val="FFFFFF"/>
                </a:solidFill>
                <a:latin typeface="Helvetica Neue"/>
                <a:ea typeface="Helvetica Neue"/>
                <a:cs typeface="Helvetica Neue"/>
                <a:sym typeface="Helvetica Neue"/>
              </a:rPr>
              <a:t>10</a:t>
            </a:r>
            <a:endParaRPr b="1" i="0" sz="13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13</a:t>
            </a:r>
            <a:endParaRPr i="1" sz="2000">
              <a:latin typeface="Anton"/>
              <a:ea typeface="Anton"/>
              <a:cs typeface="Anton"/>
              <a:sym typeface="Anton"/>
            </a:endParaRPr>
          </a:p>
        </p:txBody>
      </p:sp>
      <p:pic>
        <p:nvPicPr>
          <p:cNvPr id="144" name="Google Shape;144;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5" name="Google Shape;145;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6" name="Google Shape;146;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Efectos y animaciones</a:t>
            </a:r>
            <a:endParaRPr b="0" i="0" sz="1100" u="none" cap="none" strike="noStrike">
              <a:solidFill>
                <a:srgbClr val="FFFFFF"/>
              </a:solidFill>
              <a:latin typeface="Helvetica Neue"/>
              <a:ea typeface="Helvetica Neue"/>
              <a:cs typeface="Helvetica Neue"/>
              <a:sym typeface="Helvetica Neue"/>
            </a:endParaRPr>
          </a:p>
        </p:txBody>
      </p:sp>
      <p:cxnSp>
        <p:nvCxnSpPr>
          <p:cNvPr id="147" name="Google Shape;147;p31"/>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148" name="Google Shape;148;p31"/>
          <p:cNvSpPr/>
          <p:nvPr/>
        </p:nvSpPr>
        <p:spPr>
          <a:xfrm>
            <a:off x="3034400" y="1320227"/>
            <a:ext cx="1548600" cy="3837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Animaciones con jQuery</a:t>
            </a:r>
            <a:endParaRPr b="0" i="0" sz="1100" u="none" cap="none" strike="noStrike">
              <a:solidFill>
                <a:srgbClr val="222222"/>
              </a:solidFill>
              <a:latin typeface="Helvetica Neue"/>
              <a:ea typeface="Helvetica Neue"/>
              <a:cs typeface="Helvetica Neue"/>
              <a:sym typeface="Helvetica Neue"/>
            </a:endParaRPr>
          </a:p>
        </p:txBody>
      </p:sp>
      <p:sp>
        <p:nvSpPr>
          <p:cNvPr id="149" name="Google Shape;149;p3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100">
                <a:solidFill>
                  <a:schemeClr val="lt1"/>
                </a:solidFill>
                <a:latin typeface="Helvetica Neue"/>
                <a:ea typeface="Helvetica Neue"/>
                <a:cs typeface="Helvetica Neue"/>
                <a:sym typeface="Helvetica Neue"/>
              </a:rPr>
              <a:t>Método Animate</a:t>
            </a:r>
            <a:endParaRPr sz="1100">
              <a:solidFill>
                <a:srgbClr val="FFFFFF"/>
              </a:solidFill>
              <a:latin typeface="Helvetica Neue"/>
              <a:ea typeface="Helvetica Neue"/>
              <a:cs typeface="Helvetica Neue"/>
              <a:sym typeface="Helvetica Neue"/>
            </a:endParaRPr>
          </a:p>
        </p:txBody>
      </p:sp>
      <p:cxnSp>
        <p:nvCxnSpPr>
          <p:cNvPr id="150" name="Google Shape;150;p31"/>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51" name="Google Shape;151;p31"/>
          <p:cNvCxnSpPr/>
          <p:nvPr/>
        </p:nvCxnSpPr>
        <p:spPr>
          <a:xfrm>
            <a:off x="1342475"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52" name="Google Shape;152;p31"/>
          <p:cNvSpPr/>
          <p:nvPr/>
        </p:nvSpPr>
        <p:spPr>
          <a:xfrm>
            <a:off x="616025"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100">
              <a:solidFill>
                <a:schemeClr val="lt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GB" sz="1100">
                <a:solidFill>
                  <a:schemeClr val="lt1"/>
                </a:solidFill>
                <a:latin typeface="Helvetica Neue"/>
                <a:ea typeface="Helvetica Neue"/>
                <a:cs typeface="Helvetica Neue"/>
                <a:sym typeface="Helvetica Neue"/>
              </a:rPr>
              <a:t>Encadenado animaciones</a:t>
            </a:r>
            <a:endParaRPr sz="1100">
              <a:solidFill>
                <a:schemeClr val="lt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100">
              <a:solidFill>
                <a:srgbClr val="FFFFFF"/>
              </a:solidFill>
              <a:latin typeface="Helvetica Neue"/>
              <a:ea typeface="Helvetica Neue"/>
              <a:cs typeface="Helvetica Neue"/>
              <a:sym typeface="Helvetica Neue"/>
            </a:endParaRPr>
          </a:p>
        </p:txBody>
      </p:sp>
      <p:cxnSp>
        <p:nvCxnSpPr>
          <p:cNvPr id="153" name="Google Shape;153;p31"/>
          <p:cNvCxnSpPr/>
          <p:nvPr/>
        </p:nvCxnSpPr>
        <p:spPr>
          <a:xfrm>
            <a:off x="458312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154" name="Google Shape;154;p31"/>
          <p:cNvSpPr/>
          <p:nvPr/>
        </p:nvSpPr>
        <p:spPr>
          <a:xfrm>
            <a:off x="554145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Funciones Callback</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graphicFrame>
        <p:nvGraphicFramePr>
          <p:cNvPr id="690" name="Google Shape;690;p94"/>
          <p:cNvGraphicFramePr/>
          <p:nvPr/>
        </p:nvGraphicFramePr>
        <p:xfrm>
          <a:off x="153263" y="344100"/>
          <a:ext cx="3000000" cy="3000000"/>
        </p:xfrm>
        <a:graphic>
          <a:graphicData uri="http://schemas.openxmlformats.org/drawingml/2006/table">
            <a:tbl>
              <a:tblPr>
                <a:noFill/>
                <a:tableStyleId>{E97DB35B-470B-424A-B3DF-A875013BDC80}</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AJAX EN TU PROYECTO</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“claseApellido”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Usamos GET para obtener información del servidor y POST para enviar. getJSON es la forma simplificada de obtener la información de un archivo JSON.</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Tomando como ejemplo la llamada AJAX con JSON, incorpora al proyecto del simulador al menos una llamada AJAX, que mediante la interacción del usuario (un botón o envío de formulario), se realice la llamada y la misma responda un JSON estático. incluir esa respuesta en el HTML.</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con mètodos jQuery con al menos una peticiòn ajax</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rPr b="1" lang="en-GB" u="none" cap="none" strike="noStrike"/>
                        <a:t>&gt;&gt;Ejemplo:</a:t>
                      </a:r>
                      <a:endParaRPr b="1" u="none" cap="none" strike="noStrike"/>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Al confirmar el envío del formulario,sin refrescar la página,  mostrar alerta de "envío exitoso"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Consultar usuarios desde </a:t>
                      </a:r>
                      <a:r>
                        <a:rPr lang="en-GB" u="sng">
                          <a:solidFill>
                            <a:schemeClr val="hlink"/>
                          </a:solidFill>
                          <a:latin typeface="Helvetica Neue Light"/>
                          <a:ea typeface="Helvetica Neue Light"/>
                          <a:cs typeface="Helvetica Neue Light"/>
                          <a:sym typeface="Helvetica Neue Light"/>
                          <a:hlinkClick r:id="rId3"/>
                        </a:rPr>
                        <a:t>JSONPlaceholder</a:t>
                      </a:r>
                      <a:r>
                        <a:rPr lang="en-GB">
                          <a:solidFill>
                            <a:schemeClr val="dk1"/>
                          </a:solidFill>
                          <a:latin typeface="Helvetica Neue Light"/>
                          <a:ea typeface="Helvetica Neue Light"/>
                          <a:cs typeface="Helvetica Neue Light"/>
                          <a:sym typeface="Helvetica Neue Light"/>
                        </a:rPr>
                        <a:t> y mostrarlos en el HTML.</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Consultar personajes desde la </a:t>
                      </a:r>
                      <a:r>
                        <a:rPr lang="en-GB" u="sng">
                          <a:solidFill>
                            <a:schemeClr val="hlink"/>
                          </a:solidFill>
                          <a:latin typeface="Helvetica Neue Light"/>
                          <a:ea typeface="Helvetica Neue Light"/>
                          <a:cs typeface="Helvetica Neue Light"/>
                          <a:sym typeface="Helvetica Neue Light"/>
                          <a:hlinkClick r:id="rId4"/>
                        </a:rPr>
                        <a:t>API de Harry Potter</a:t>
                      </a:r>
                      <a:r>
                        <a:rPr lang="en-GB">
                          <a:solidFill>
                            <a:schemeClr val="dk1"/>
                          </a:solidFill>
                          <a:latin typeface="Helvetica Neue Light"/>
                          <a:ea typeface="Helvetica Neue Light"/>
                          <a:cs typeface="Helvetica Neue Light"/>
                          <a:sym typeface="Helvetica Neue Light"/>
                        </a:rPr>
                        <a:t> y mostrarlos en el HTML</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691" name="Google Shape;691;p94"/>
          <p:cNvPicPr preferRelativeResize="0"/>
          <p:nvPr/>
        </p:nvPicPr>
        <p:blipFill rotWithShape="1">
          <a:blip r:embed="rId5">
            <a:alphaModFix/>
          </a:blip>
          <a:srcRect b="0" l="0" r="0" t="0"/>
          <a:stretch/>
        </p:blipFill>
        <p:spPr>
          <a:xfrm>
            <a:off x="7567925" y="4659625"/>
            <a:ext cx="1186526" cy="330675"/>
          </a:xfrm>
          <a:prstGeom prst="rect">
            <a:avLst/>
          </a:prstGeom>
          <a:noFill/>
          <a:ln>
            <a:noFill/>
          </a:ln>
        </p:spPr>
      </p:pic>
      <p:pic>
        <p:nvPicPr>
          <p:cNvPr id="692" name="Google Shape;692;p94"/>
          <p:cNvPicPr preferRelativeResize="0"/>
          <p:nvPr/>
        </p:nvPicPr>
        <p:blipFill rotWithShape="1">
          <a:blip r:embed="rId6">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pic>
        <p:nvPicPr>
          <p:cNvPr id="697" name="Google Shape;697;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98" name="Google Shape;698;p95"/>
          <p:cNvSpPr txBox="1"/>
          <p:nvPr/>
        </p:nvSpPr>
        <p:spPr>
          <a:xfrm>
            <a:off x="218425" y="2077200"/>
            <a:ext cx="87072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TERCERA </a:t>
            </a:r>
            <a:r>
              <a:rPr b="0" i="1" lang="en-GB" sz="4000" u="none" cap="none" strike="noStrike">
                <a:solidFill>
                  <a:srgbClr val="000000"/>
                </a:solidFill>
                <a:latin typeface="Anton"/>
                <a:ea typeface="Anton"/>
                <a:cs typeface="Anton"/>
                <a:sym typeface="Anton"/>
              </a:rPr>
              <a:t>ENTREGA DEL PROYECTO FINAL </a:t>
            </a:r>
            <a:endParaRPr b="0" i="1" sz="4000" u="none" cap="none" strike="noStrike">
              <a:solidFill>
                <a:srgbClr val="000000"/>
              </a:solidFill>
              <a:latin typeface="Anton"/>
              <a:ea typeface="Anton"/>
              <a:cs typeface="Anton"/>
              <a:sym typeface="Anton"/>
            </a:endParaRPr>
          </a:p>
        </p:txBody>
      </p:sp>
      <p:sp>
        <p:nvSpPr>
          <p:cNvPr id="699" name="Google Shape;699;p95"/>
          <p:cNvSpPr txBox="1"/>
          <p:nvPr/>
        </p:nvSpPr>
        <p:spPr>
          <a:xfrm>
            <a:off x="938125" y="3076800"/>
            <a:ext cx="7267800" cy="12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Deberás </a:t>
            </a:r>
            <a:r>
              <a:rPr b="1" i="0" lang="en-GB" sz="1800" u="none" cap="none" strike="noStrike">
                <a:solidFill>
                  <a:srgbClr val="000000"/>
                </a:solidFill>
                <a:latin typeface="Helvetica Neue"/>
                <a:ea typeface="Helvetica Neue"/>
                <a:cs typeface="Helvetica Neue"/>
                <a:sym typeface="Helvetica Neue"/>
              </a:rPr>
              <a:t>i</a:t>
            </a:r>
            <a:r>
              <a:rPr b="1" lang="en-GB" sz="1800">
                <a:latin typeface="Helvetica Neue"/>
                <a:ea typeface="Helvetica Neue"/>
                <a:cs typeface="Helvetica Neue"/>
                <a:sym typeface="Helvetica Neue"/>
              </a:rPr>
              <a:t>ncorporar jQuery para controlar elementos, sumar efectos y animaciones, así como optimizar diseño HTML y CSS</a:t>
            </a:r>
            <a:r>
              <a:rPr lang="en-GB" sz="1800">
                <a:latin typeface="Helvetica Neue"/>
                <a:ea typeface="Helvetica Neue"/>
                <a:cs typeface="Helvetica Neue"/>
                <a:sym typeface="Helvetica Neue"/>
              </a:rPr>
              <a:t>, </a:t>
            </a:r>
            <a:r>
              <a:rPr lang="en-GB" sz="1800">
                <a:latin typeface="Helvetica Neue Light"/>
                <a:ea typeface="Helvetica Neue Light"/>
                <a:cs typeface="Helvetica Neue Light"/>
                <a:sym typeface="Helvetica Neue Light"/>
              </a:rPr>
              <a:t>en función</a:t>
            </a:r>
            <a:r>
              <a:rPr i="0" lang="en-GB" sz="1800" u="none" cap="none" strike="noStrike">
                <a:solidFill>
                  <a:srgbClr val="000000"/>
                </a:solidFill>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de</a:t>
            </a:r>
            <a:r>
              <a:rPr i="0" lang="en-GB" sz="1800" u="none" cap="none" strike="noStrike">
                <a:solidFill>
                  <a:srgbClr val="000000"/>
                </a:solidFill>
                <a:latin typeface="Helvetica Neue Light"/>
                <a:ea typeface="Helvetica Neue Light"/>
                <a:cs typeface="Helvetica Neue Light"/>
                <a:sym typeface="Helvetica Neue Light"/>
              </a:rPr>
              <a:t> la </a:t>
            </a:r>
            <a:r>
              <a:rPr lang="en-GB" sz="1800">
                <a:latin typeface="Helvetica Neue Light"/>
                <a:ea typeface="Helvetica Neue Light"/>
                <a:cs typeface="Helvetica Neue Light"/>
                <a:sym typeface="Helvetica Neue Light"/>
              </a:rPr>
              <a:t>terc</a:t>
            </a:r>
            <a:r>
              <a:rPr i="0" lang="en-GB" sz="1800" u="none" cap="none" strike="noStrike">
                <a:solidFill>
                  <a:srgbClr val="000000"/>
                </a:solidFill>
                <a:latin typeface="Helvetica Neue Light"/>
                <a:ea typeface="Helvetica Neue Light"/>
                <a:cs typeface="Helvetica Neue Light"/>
                <a:sym typeface="Helvetica Neue Light"/>
              </a:rPr>
              <a:t>era entrega de tu proyecto final.</a:t>
            </a:r>
            <a:endParaRPr i="0" sz="1800" u="none" cap="none" strike="noStrike">
              <a:solidFill>
                <a:srgbClr val="000000"/>
              </a:solidFill>
              <a:latin typeface="Helvetica Neue Light"/>
              <a:ea typeface="Helvetica Neue Light"/>
              <a:cs typeface="Helvetica Neue Light"/>
              <a:sym typeface="Helvetica Neue Light"/>
            </a:endParaRPr>
          </a:p>
        </p:txBody>
      </p:sp>
      <p:pic>
        <p:nvPicPr>
          <p:cNvPr id="700" name="Google Shape;700;p95"/>
          <p:cNvPicPr preferRelativeResize="0"/>
          <p:nvPr/>
        </p:nvPicPr>
        <p:blipFill rotWithShape="1">
          <a:blip r:embed="rId4">
            <a:alphaModFix/>
          </a:blip>
          <a:srcRect b="0" l="0" r="0" t="0"/>
          <a:stretch/>
        </p:blipFill>
        <p:spPr>
          <a:xfrm>
            <a:off x="3882275" y="708249"/>
            <a:ext cx="1379450" cy="13794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graphicFrame>
        <p:nvGraphicFramePr>
          <p:cNvPr id="706" name="Google Shape;706;p96"/>
          <p:cNvGraphicFramePr/>
          <p:nvPr/>
        </p:nvGraphicFramePr>
        <p:xfrm>
          <a:off x="153250" y="107013"/>
          <a:ext cx="3000000" cy="3000000"/>
        </p:xfrm>
        <a:graphic>
          <a:graphicData uri="http://schemas.openxmlformats.org/drawingml/2006/table">
            <a:tbl>
              <a:tblPr>
                <a:noFill/>
                <a:tableStyleId>{E97DB35B-470B-424A-B3DF-A875013BDC80}</a:tableStyleId>
              </a:tblPr>
              <a:tblGrid>
                <a:gridCol w="2945825"/>
                <a:gridCol w="3822275"/>
                <a:gridCol w="2069375"/>
              </a:tblGrid>
              <a:tr h="543025">
                <a:tc gridSpan="3">
                  <a:txBody>
                    <a:bodyPr/>
                    <a:lstStyle/>
                    <a:p>
                      <a:pPr indent="0" lvl="0" marL="0" marR="0" rtl="0" algn="l">
                        <a:lnSpc>
                          <a:spcPct val="100000"/>
                        </a:lnSpc>
                        <a:spcBef>
                          <a:spcPts val="0"/>
                        </a:spcBef>
                        <a:spcAft>
                          <a:spcPts val="0"/>
                        </a:spcAft>
                        <a:buClr>
                          <a:srgbClr val="000000"/>
                        </a:buClr>
                        <a:buSzPts val="2200"/>
                        <a:buFont typeface="Arial"/>
                        <a:buNone/>
                      </a:pPr>
                      <a:r>
                        <a:rPr i="1" lang="en-GB" sz="2200">
                          <a:solidFill>
                            <a:schemeClr val="dk1"/>
                          </a:solidFill>
                          <a:latin typeface="Anton"/>
                          <a:ea typeface="Anton"/>
                          <a:cs typeface="Anton"/>
                          <a:sym typeface="Anton"/>
                        </a:rPr>
                        <a:t>TERCERA </a:t>
                      </a:r>
                      <a:r>
                        <a:rPr i="1" lang="en-GB" sz="2200" u="none" cap="none" strike="noStrike">
                          <a:solidFill>
                            <a:schemeClr val="dk1"/>
                          </a:solidFill>
                          <a:latin typeface="Anton"/>
                          <a:ea typeface="Anton"/>
                          <a:cs typeface="Anton"/>
                          <a:sym typeface="Anton"/>
                        </a:rPr>
                        <a:t>ENTREGA DEL PROYECTO FINAL</a:t>
                      </a:r>
                      <a:endParaRPr i="1" sz="2400" u="none" cap="none" strike="noStrike">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hMerge="1"/>
              </a:tr>
              <a:tr h="108590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a:t>
                      </a:r>
                      <a:r>
                        <a:rPr b="1" lang="en-GB">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“claseApellido”.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solidFill>
                            <a:schemeClr val="dk1"/>
                          </a:solidFill>
                          <a:latin typeface="Helvetica Neue Light"/>
                          <a:ea typeface="Helvetica Neue Light"/>
                          <a:cs typeface="Helvetica Neue Light"/>
                          <a:sym typeface="Helvetica Neue Light"/>
                        </a:rPr>
                        <a:t>En la tercera entrega buscamos que puedan definir el alcance del simulador y sus interacciones esenciales, refinando algunos aspectos trabajados en las entregas anteriores, empleando las herramientas ofrecidas por la librería jQuery.</a:t>
                      </a:r>
                      <a:endParaRPr b="1" sz="1600">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accent6"/>
                    </a:solidFill>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698875">
                <a:tc gridSpan="3">
                  <a:txBody>
                    <a:bodyPr/>
                    <a:lstStyle/>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Objetivos Generales:</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Refinar la codificación del simulador y su interacción con el usuario.</a:t>
                      </a:r>
                      <a:endParaRPr u="none" cap="none" strike="noStrike">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Construir estructura y estilo final de la aplicación.</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Objetivos Específicos:</a:t>
                      </a:r>
                      <a:endParaRPr b="1" u="none" cap="none" strike="noStrike">
                        <a:solidFill>
                          <a:schemeClr val="dk1"/>
                        </a:solidFill>
                        <a:latin typeface="Helvetica Neue"/>
                        <a:ea typeface="Helvetica Neue"/>
                        <a:cs typeface="Helvetica Neue"/>
                        <a:sym typeface="Helvetica Neue"/>
                      </a:endParaRPr>
                    </a:p>
                    <a:p>
                      <a:pPr indent="-317500" lvl="0" marL="457200" rtl="0" algn="l">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Definir estructura completa del simulador e interfaces con HTML.</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Declarar reglas de estilo y/o utilizar un framework CSS para estilar la aplicación.</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AutoNum type="arabicPeriod"/>
                      </a:pPr>
                      <a:r>
                        <a:rPr lang="en-GB">
                          <a:solidFill>
                            <a:schemeClr val="dk1"/>
                          </a:solidFill>
                          <a:latin typeface="Helvetica Neue Light"/>
                          <a:ea typeface="Helvetica Neue Light"/>
                          <a:cs typeface="Helvetica Neue Light"/>
                          <a:sym typeface="Helvetica Neue Light"/>
                        </a:rPr>
                        <a:t>Emplear jQuery para definir modifcaciòn del DOM, efectos y animaciones.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u="none" cap="none" strike="noStrike">
                          <a:solidFill>
                            <a:schemeClr val="dk1"/>
                          </a:solidFill>
                        </a:rPr>
                        <a:t>&gt;&gt;</a:t>
                      </a:r>
                      <a:r>
                        <a:rPr b="1" lang="en-GB" u="none" cap="none" strike="noStrike">
                          <a:solidFill>
                            <a:schemeClr val="dk1"/>
                          </a:solidFill>
                          <a:latin typeface="Helvetica Neue"/>
                          <a:ea typeface="Helvetica Neue"/>
                          <a:cs typeface="Helvetica Neue"/>
                          <a:sym typeface="Helvetica Neue"/>
                        </a:rPr>
                        <a:t>Se debe entregar:</a:t>
                      </a:r>
                      <a:endParaRPr b="1" u="none" cap="none" strike="noStrike">
                        <a:solidFill>
                          <a:schemeClr val="dk1"/>
                        </a:solidFill>
                        <a:latin typeface="Helvetica Neue"/>
                        <a:ea typeface="Helvetica Neue"/>
                        <a:cs typeface="Helvetica Neue"/>
                        <a:sym typeface="Helvetica Neue"/>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Maquetación del HTML y eventos a manejar en él.</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Incorporación de jQuery para acceder y agregar elementos al DOM.</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Implementación de de efectos y animaciones. </a:t>
                      </a:r>
                      <a:endParaRPr>
                        <a:solidFill>
                          <a:schemeClr val="dk1"/>
                        </a:solidFill>
                        <a:latin typeface="Helvetica Neue Light"/>
                        <a:ea typeface="Helvetica Neue Light"/>
                        <a:cs typeface="Helvetica Neue Light"/>
                        <a:sym typeface="Helvetica Neue Light"/>
                      </a:endParaRPr>
                    </a:p>
                    <a:p>
                      <a:pPr indent="-317500" lvl="0" marL="457200" marR="0" rtl="0" algn="l">
                        <a:lnSpc>
                          <a:spcPct val="100000"/>
                        </a:lnSpc>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Estilos base CSS del simulador</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07" name="Google Shape;707;p96"/>
          <p:cNvPicPr preferRelativeResize="0"/>
          <p:nvPr/>
        </p:nvPicPr>
        <p:blipFill rotWithShape="1">
          <a:blip r:embed="rId4">
            <a:alphaModFix/>
          </a:blip>
          <a:srcRect b="0" l="0" r="0" t="0"/>
          <a:stretch/>
        </p:blipFill>
        <p:spPr>
          <a:xfrm>
            <a:off x="7162875" y="943300"/>
            <a:ext cx="1634174" cy="639850"/>
          </a:xfrm>
          <a:prstGeom prst="rect">
            <a:avLst/>
          </a:prstGeom>
          <a:noFill/>
          <a:ln>
            <a:noFill/>
          </a:ln>
        </p:spPr>
      </p:pic>
      <p:sp>
        <p:nvSpPr>
          <p:cNvPr id="708" name="Google Shape;708;p96"/>
          <p:cNvSpPr/>
          <p:nvPr/>
        </p:nvSpPr>
        <p:spPr>
          <a:xfrm>
            <a:off x="8511150" y="875625"/>
            <a:ext cx="243300" cy="2433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rPr b="1" i="0" lang="en-GB" sz="800" u="none" cap="none" strike="noStrike">
                <a:solidFill>
                  <a:srgbClr val="FFFFFF"/>
                </a:solidFill>
                <a:latin typeface="Helvetica Neue"/>
                <a:ea typeface="Helvetica Neue"/>
                <a:cs typeface="Helvetica Neue"/>
                <a:sym typeface="Helvetica Neue"/>
              </a:rPr>
              <a:t>2</a:t>
            </a:r>
            <a:endParaRPr b="1" i="0" sz="8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2" name="Shape 712"/>
        <p:cNvGrpSpPr/>
        <p:nvPr/>
      </p:nvGrpSpPr>
      <p:grpSpPr>
        <a:xfrm>
          <a:off x="0" y="0"/>
          <a:ext cx="0" cy="0"/>
          <a:chOff x="0" y="0"/>
          <a:chExt cx="0" cy="0"/>
        </a:xfrm>
      </p:grpSpPr>
      <p:sp>
        <p:nvSpPr>
          <p:cNvPr id="713" name="Google Shape;713;p97"/>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14" name="Google Shape;714;p97"/>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pic>
        <p:nvPicPr>
          <p:cNvPr id="719" name="Google Shape;719;p98"/>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20" name="Google Shape;720;p98"/>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9"/>
          <p:cNvSpPr txBox="1"/>
          <p:nvPr/>
        </p:nvSpPr>
        <p:spPr>
          <a:xfrm>
            <a:off x="1229400" y="1214325"/>
            <a:ext cx="7241700" cy="36279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Asincronismo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3"/>
              </a:rPr>
              <a:t>Los apuntes de Majo (Página 32)</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00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AJAX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¿Qué es AJAX?</a:t>
            </a:r>
            <a:endParaRPr sz="1800">
              <a:solidFill>
                <a:schemeClr val="dk1"/>
              </a:solidFill>
              <a:latin typeface="Helvetica Neue Light"/>
              <a:ea typeface="Helvetica Neue Light"/>
              <a:cs typeface="Helvetica Neue Light"/>
              <a:sym typeface="Helvetica Neue Light"/>
            </a:endParaRPr>
          </a:p>
          <a:p>
            <a:pPr indent="-24300" lvl="0" marL="1890000" rtl="0" algn="l">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Herramienta REST API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5"/>
              </a:rPr>
              <a:t>REST API JSONPLACEHOLDER</a:t>
            </a:r>
            <a:endParaRPr sz="1800">
              <a:solidFill>
                <a:schemeClr val="dk1"/>
              </a:solidFill>
              <a:latin typeface="Helvetica Neue Light"/>
              <a:ea typeface="Helvetica Neue Light"/>
              <a:cs typeface="Helvetica Neue Light"/>
              <a:sym typeface="Helvetica Neue Light"/>
            </a:endParaRPr>
          </a:p>
          <a:p>
            <a:pPr indent="-24300" lvl="0" marL="1890000" rtl="0" algn="l">
              <a:spcBef>
                <a:spcPts val="100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Plugin Visual Code</a:t>
            </a:r>
            <a:endParaRPr sz="1800">
              <a:solidFill>
                <a:schemeClr val="dk1"/>
              </a:solidFill>
              <a:latin typeface="Helvetica Neue Light"/>
              <a:ea typeface="Helvetica Neue Light"/>
              <a:cs typeface="Helvetica Neue Light"/>
              <a:sym typeface="Helvetica Neue Light"/>
            </a:endParaRPr>
          </a:p>
          <a:p>
            <a:pPr indent="0" lvl="0" marL="457200" rtl="0" algn="l">
              <a:spcBef>
                <a:spcPts val="1000"/>
              </a:spcBef>
              <a:spcAft>
                <a:spcPts val="1000"/>
              </a:spcAft>
              <a:buNone/>
            </a:pPr>
            <a:r>
              <a:rPr lang="en-GB" sz="1800">
                <a:solidFill>
                  <a:schemeClr val="dk1"/>
                </a:solidFill>
                <a:latin typeface="Helvetica Neue Light"/>
                <a:ea typeface="Helvetica Neue Light"/>
                <a:cs typeface="Helvetica Neue Light"/>
                <a:sym typeface="Helvetica Neue Light"/>
              </a:rPr>
              <a:t>			</a:t>
            </a:r>
            <a:r>
              <a:rPr b="1" lang="en-GB" sz="1800" u="sng">
                <a:solidFill>
                  <a:schemeClr val="hlink"/>
                </a:solidFill>
                <a:latin typeface="Helvetica Neue"/>
                <a:ea typeface="Helvetica Neue"/>
                <a:cs typeface="Helvetica Neue"/>
                <a:sym typeface="Helvetica Neue"/>
                <a:hlinkClick r:id="rId6"/>
              </a:rPr>
              <a:t>Live Server</a:t>
            </a:r>
            <a:endParaRPr b="1" sz="1800">
              <a:solidFill>
                <a:schemeClr val="dk1"/>
              </a:solidFill>
              <a:latin typeface="Helvetica Neue"/>
              <a:ea typeface="Helvetica Neue"/>
              <a:cs typeface="Helvetica Neue"/>
              <a:sym typeface="Helvetica Neue"/>
            </a:endParaRPr>
          </a:p>
        </p:txBody>
      </p:sp>
      <p:pic>
        <p:nvPicPr>
          <p:cNvPr id="726" name="Google Shape;726;p99"/>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27" name="Google Shape;727;p99"/>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28" name="Google Shape;728;p99"/>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99"/>
          <p:cNvSpPr txBox="1"/>
          <p:nvPr/>
        </p:nvSpPr>
        <p:spPr>
          <a:xfrm>
            <a:off x="2455275" y="2798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730" name="Google Shape;730;p99"/>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731" name="Google Shape;731;p99"/>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5" name="Shape 735"/>
        <p:cNvGrpSpPr/>
        <p:nvPr/>
      </p:nvGrpSpPr>
      <p:grpSpPr>
        <a:xfrm>
          <a:off x="0" y="0"/>
          <a:ext cx="0" cy="0"/>
          <a:chOff x="0" y="0"/>
          <a:chExt cx="0" cy="0"/>
        </a:xfrm>
      </p:grpSpPr>
      <p:sp>
        <p:nvSpPr>
          <p:cNvPr id="736" name="Google Shape;736;p10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37" name="Google Shape;737;p100"/>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 Concepto de AJAX.</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lang="en-GB" sz="2200">
                <a:solidFill>
                  <a:srgbClr val="E0FF00"/>
                </a:solidFill>
                <a:latin typeface="Helvetica Neue Light"/>
                <a:ea typeface="Helvetica Neue Light"/>
                <a:cs typeface="Helvetica Neue Light"/>
                <a:sym typeface="Helvetica Neue Light"/>
              </a:rPr>
              <a:t>- </a:t>
            </a:r>
            <a:r>
              <a:rPr b="0" i="0" lang="en-GB" sz="2200" u="none" cap="none" strike="noStrike">
                <a:solidFill>
                  <a:srgbClr val="E0FF00"/>
                </a:solidFill>
                <a:latin typeface="Helvetica Neue Light"/>
                <a:ea typeface="Helvetica Neue Light"/>
                <a:cs typeface="Helvetica Neue Light"/>
                <a:sym typeface="Helvetica Neue Light"/>
              </a:rPr>
              <a:t>Ejemplo de llamadas AJAX.</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rPr lang="en-GB" sz="2200">
                <a:solidFill>
                  <a:srgbClr val="E0FF00"/>
                </a:solidFill>
                <a:latin typeface="Helvetica Neue Light"/>
                <a:ea typeface="Helvetica Neue Light"/>
                <a:cs typeface="Helvetica Neue Light"/>
                <a:sym typeface="Helvetica Neue Light"/>
              </a:rPr>
              <a:t>- </a:t>
            </a:r>
            <a:r>
              <a:rPr b="0" i="0" lang="en-GB" sz="2200" u="none" cap="none" strike="noStrike">
                <a:solidFill>
                  <a:srgbClr val="E0FF00"/>
                </a:solidFill>
                <a:latin typeface="Helvetica Neue Light"/>
                <a:ea typeface="Helvetica Neue Light"/>
                <a:cs typeface="Helvetica Neue Light"/>
                <a:sym typeface="Helvetica Neue Light"/>
              </a:rPr>
              <a:t>Concepto de APIs</a:t>
            </a:r>
            <a:r>
              <a:rPr lang="en-GB" sz="2200">
                <a:solidFill>
                  <a:srgbClr val="E0FF00"/>
                </a:solidFill>
                <a:latin typeface="Helvetica Neue Light"/>
                <a:ea typeface="Helvetica Neue Light"/>
                <a:cs typeface="Helvetica Neue Light"/>
                <a:sym typeface="Helvetica Neue Light"/>
              </a:rPr>
              <a:t>.</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1" name="Shape 741"/>
        <p:cNvGrpSpPr/>
        <p:nvPr/>
      </p:nvGrpSpPr>
      <p:grpSpPr>
        <a:xfrm>
          <a:off x="0" y="0"/>
          <a:ext cx="0" cy="0"/>
          <a:chOff x="0" y="0"/>
          <a:chExt cx="0" cy="0"/>
        </a:xfrm>
      </p:grpSpPr>
      <p:sp>
        <p:nvSpPr>
          <p:cNvPr id="742" name="Google Shape;742;p10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43" name="Google Shape;743;p101"/>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8" name="Shape 158"/>
        <p:cNvGrpSpPr/>
        <p:nvPr/>
      </p:nvGrpSpPr>
      <p:grpSpPr>
        <a:xfrm>
          <a:off x="0" y="0"/>
          <a:ext cx="0" cy="0"/>
          <a:chOff x="0" y="0"/>
          <a:chExt cx="0" cy="0"/>
        </a:xfrm>
      </p:grpSpPr>
      <p:sp>
        <p:nvSpPr>
          <p:cNvPr id="159" name="Google Shape;159;p32"/>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 name="Google Shape;160;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1" name="Google Shape;161;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sp>
        <p:nvSpPr>
          <p:cNvPr id="163" name="Google Shape;163;p32"/>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Efectos y animaciones con jQuery</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64" name="Google Shape;164;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5" name="Google Shape;165;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6" name="Google Shape;166;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7" name="Google Shape;167;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8" name="Google Shape;168;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69" name="Google Shape;169;p32"/>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172" name="Google Shape;172;p32"/>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jQuery: selectores y eventos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73" name="Google Shape;173;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4" name="Google Shape;174;p32"/>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5" name="Google Shape;175;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6" name="Google Shape;176;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7" name="Google Shape;177;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78" name="Google Shape;178;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14</a:t>
            </a:r>
            <a:endParaRPr b="0" i="0" sz="1400" u="none" cap="none" strike="noStrike">
              <a:solidFill>
                <a:srgbClr val="000000"/>
              </a:solidFill>
              <a:latin typeface="Helvetica Neue"/>
              <a:ea typeface="Helvetica Neue"/>
              <a:cs typeface="Helvetica Neue"/>
              <a:sym typeface="Helvetica Neue"/>
            </a:endParaRPr>
          </a:p>
        </p:txBody>
      </p:sp>
      <p:sp>
        <p:nvSpPr>
          <p:cNvPr id="181" name="Google Shape;181;p32"/>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AJAX con jQuery</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2" name="Google Shape;182;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3" name="Google Shape;183;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4" name="Google Shape;184;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5" name="Google Shape;185;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6" name="Google Shape;186;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7" name="Google Shape;187;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88" name="Google Shape;188;p32"/>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89" name="Google Shape;189;p32"/>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190" name="Google Shape;190;p32"/>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1" name="Google Shape;191;p32"/>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192" name="Google Shape;192;p32"/>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3" name="Google Shape;193;p32"/>
          <p:cNvSpPr txBox="1"/>
          <p:nvPr/>
        </p:nvSpPr>
        <p:spPr>
          <a:xfrm>
            <a:off x="1827638" y="28948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JQUERY AL PROYECTO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4" name="Google Shape;194;p32"/>
          <p:cNvPicPr preferRelativeResize="0"/>
          <p:nvPr/>
        </p:nvPicPr>
        <p:blipFill rotWithShape="1">
          <a:blip r:embed="rId6">
            <a:alphaModFix/>
          </a:blip>
          <a:srcRect b="0" l="0" r="0" t="0"/>
          <a:stretch/>
        </p:blipFill>
        <p:spPr>
          <a:xfrm>
            <a:off x="1532038" y="3009588"/>
            <a:ext cx="307150" cy="307150"/>
          </a:xfrm>
          <a:prstGeom prst="rect">
            <a:avLst/>
          </a:prstGeom>
          <a:noFill/>
          <a:ln>
            <a:noFill/>
          </a:ln>
        </p:spPr>
      </p:pic>
      <p:pic>
        <p:nvPicPr>
          <p:cNvPr id="195" name="Google Shape;195;p32"/>
          <p:cNvPicPr preferRelativeResize="0"/>
          <p:nvPr/>
        </p:nvPicPr>
        <p:blipFill rotWithShape="1">
          <a:blip r:embed="rId7">
            <a:alphaModFix/>
          </a:blip>
          <a:srcRect b="0" l="0" r="0" t="0"/>
          <a:stretch/>
        </p:blipFill>
        <p:spPr>
          <a:xfrm>
            <a:off x="3805100" y="2968737"/>
            <a:ext cx="306000" cy="306000"/>
          </a:xfrm>
          <a:prstGeom prst="rect">
            <a:avLst/>
          </a:prstGeom>
          <a:noFill/>
          <a:ln>
            <a:noFill/>
          </a:ln>
        </p:spPr>
      </p:pic>
      <p:sp>
        <p:nvSpPr>
          <p:cNvPr id="196" name="Google Shape;196;p32"/>
          <p:cNvSpPr txBox="1"/>
          <p:nvPr/>
        </p:nvSpPr>
        <p:spPr>
          <a:xfrm>
            <a:off x="4123638" y="30561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ANIMACIONES EN JQUERY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7" name="Google Shape;197;p32"/>
          <p:cNvSpPr txBox="1"/>
          <p:nvPr/>
        </p:nvSpPr>
        <p:spPr>
          <a:xfrm>
            <a:off x="6475838" y="24376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AJAX EN TU PROYECTO</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8" name="Google Shape;198;p32"/>
          <p:cNvPicPr preferRelativeResize="0"/>
          <p:nvPr/>
        </p:nvPicPr>
        <p:blipFill rotWithShape="1">
          <a:blip r:embed="rId6">
            <a:alphaModFix/>
          </a:blip>
          <a:srcRect b="0" l="0" r="0" t="0"/>
          <a:stretch/>
        </p:blipFill>
        <p:spPr>
          <a:xfrm>
            <a:off x="6180238" y="2552388"/>
            <a:ext cx="307150" cy="307150"/>
          </a:xfrm>
          <a:prstGeom prst="rect">
            <a:avLst/>
          </a:prstGeom>
          <a:noFill/>
          <a:ln>
            <a:noFill/>
          </a:ln>
        </p:spPr>
      </p:pic>
      <p:sp>
        <p:nvSpPr>
          <p:cNvPr id="199" name="Google Shape;199;p32"/>
          <p:cNvSpPr txBox="1"/>
          <p:nvPr/>
        </p:nvSpPr>
        <p:spPr>
          <a:xfrm>
            <a:off x="6508125" y="30204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TERCERA ENTREGA DEL PROYECTO FINAL</a:t>
            </a:r>
            <a:endParaRPr sz="700">
              <a:latin typeface="Helvetica Neue"/>
              <a:ea typeface="Helvetica Neue"/>
              <a:cs typeface="Helvetica Neue"/>
              <a:sym typeface="Helvetica Neue"/>
            </a:endParaRPr>
          </a:p>
        </p:txBody>
      </p:sp>
      <p:pic>
        <p:nvPicPr>
          <p:cNvPr id="200" name="Google Shape;200;p32"/>
          <p:cNvPicPr preferRelativeResize="0"/>
          <p:nvPr/>
        </p:nvPicPr>
        <p:blipFill rotWithShape="1">
          <a:blip r:embed="rId8">
            <a:alphaModFix/>
          </a:blip>
          <a:srcRect b="0" l="0" r="0" t="0"/>
          <a:stretch/>
        </p:blipFill>
        <p:spPr>
          <a:xfrm>
            <a:off x="6156750" y="2991512"/>
            <a:ext cx="306000" cy="306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4" name="Shape 204"/>
        <p:cNvGrpSpPr/>
        <p:nvPr/>
      </p:nvGrpSpPr>
      <p:grpSpPr>
        <a:xfrm>
          <a:off x="0" y="0"/>
          <a:ext cx="0" cy="0"/>
          <a:chOff x="0" y="0"/>
          <a:chExt cx="0" cy="0"/>
        </a:xfrm>
      </p:grpSpPr>
      <p:sp>
        <p:nvSpPr>
          <p:cNvPr id="205" name="Google Shape;205;p3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06" name="Google Shape;206;p3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07" name="Google Shape;207;p3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